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notesSlides/notesSlide10.xml" ContentType="application/vnd.openxmlformats-officedocument.presentationml.notesSlide+xml"/>
  <Override PartName="/ppt/charts/chart2.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51435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gl9FuUJBDem07mLFr85VnQTN/HF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2765585-55CB-45A6-AD5D-19564B0FF103}">
  <a:tblStyle styleId="{E2765585-55CB-45A6-AD5D-19564B0FF103}"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notesMaster" Target="notesMasters/notesMaster1.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pieChart>
        <c:varyColors val="1"/>
        <c:ser>
          <c:idx val="0"/>
          <c:order val="0"/>
          <c:tx>
            <c:strRef>
              <c:f>Sheet1!$B$1</c:f>
              <c:strCache>
                <c:ptCount val="1"/>
                <c:pt idx="0">
                  <c:v>Allocation</c:v>
                </c:pt>
              </c:strCache>
            </c:strRef>
          </c:tx>
          <c:spPr>
            <a:solidFill>
              <a:schemeClr val="accent1"/>
            </a:solidFill>
            <a:ln w="9525" cap="flat">
              <a:solidFill>
                <a:srgbClr val="F9F9F9"/>
              </a:solidFill>
              <a:prstDash val="solid"/>
              <a:round/>
            </a:ln>
            <a:effectLst/>
          </c:spPr>
          <c:dPt>
            <c:idx val="0"/>
            <c:bubble3D val="0"/>
            <c:spPr>
              <a:solidFill>
                <a:srgbClr val="1A1A2E"/>
              </a:solidFill>
              <a:effectLst/>
            </c:spPr>
            <c:extLst>
              <c:ext xmlns:c16="http://schemas.microsoft.com/office/drawing/2014/chart" uri="{C3380CC4-5D6E-409C-BE32-E72D297353CC}">
                <c16:uniqueId val="{00000001-D693-428A-AD6C-B0BE3ADFBA9A}"/>
              </c:ext>
            </c:extLst>
          </c:dPt>
          <c:dPt>
            <c:idx val="1"/>
            <c:bubble3D val="0"/>
            <c:spPr>
              <a:solidFill>
                <a:srgbClr val="7B3FA0"/>
              </a:solidFill>
              <a:effectLst/>
            </c:spPr>
            <c:extLst>
              <c:ext xmlns:c16="http://schemas.microsoft.com/office/drawing/2014/chart" uri="{C3380CC4-5D6E-409C-BE32-E72D297353CC}">
                <c16:uniqueId val="{00000003-D693-428A-AD6C-B0BE3ADFBA9A}"/>
              </c:ext>
            </c:extLst>
          </c:dPt>
          <c:dPt>
            <c:idx val="2"/>
            <c:bubble3D val="0"/>
            <c:spPr>
              <a:solidFill>
                <a:srgbClr val="C94B7A"/>
              </a:solidFill>
              <a:effectLst/>
            </c:spPr>
            <c:extLst>
              <c:ext xmlns:c16="http://schemas.microsoft.com/office/drawing/2014/chart" uri="{C3380CC4-5D6E-409C-BE32-E72D297353CC}">
                <c16:uniqueId val="{00000005-D693-428A-AD6C-B0BE3ADFBA9A}"/>
              </c:ext>
            </c:extLst>
          </c:dPt>
          <c:dPt>
            <c:idx val="3"/>
            <c:bubble3D val="0"/>
            <c:spPr>
              <a:solidFill>
                <a:srgbClr val="A0479A"/>
              </a:solidFill>
              <a:effectLst/>
            </c:spPr>
            <c:extLst>
              <c:ext xmlns:c16="http://schemas.microsoft.com/office/drawing/2014/chart" uri="{C3380CC4-5D6E-409C-BE32-E72D297353CC}">
                <c16:uniqueId val="{00000007-D693-428A-AD6C-B0BE3ADFBA9A}"/>
              </c:ext>
            </c:extLst>
          </c:dPt>
          <c:dPt>
            <c:idx val="4"/>
            <c:bubble3D val="0"/>
            <c:spPr>
              <a:solidFill>
                <a:srgbClr val="BBBBDD"/>
              </a:solidFill>
              <a:effectLst/>
            </c:spPr>
            <c:extLst>
              <c:ext xmlns:c16="http://schemas.microsoft.com/office/drawing/2014/chart" uri="{C3380CC4-5D6E-409C-BE32-E72D297353CC}">
                <c16:uniqueId val="{00000009-D693-428A-AD6C-B0BE3ADFBA9A}"/>
              </c:ext>
            </c:extLst>
          </c:dPt>
          <c:dLbls>
            <c:dLbl>
              <c:idx val="0"/>
              <c:numFmt formatCode="0%" sourceLinked="0"/>
              <c:spPr/>
              <c:txPr>
                <a:bodyPr/>
                <a:lstStyle/>
                <a:p>
                  <a:pPr>
                    <a:defRPr sz="1000" b="1"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D693-428A-AD6C-B0BE3ADFBA9A}"/>
                </c:ext>
              </c:extLst>
            </c:dLbl>
            <c:dLbl>
              <c:idx val="1"/>
              <c:numFmt formatCode="0%" sourceLinked="0"/>
              <c:spPr/>
              <c:txPr>
                <a:bodyPr/>
                <a:lstStyle/>
                <a:p>
                  <a:pPr>
                    <a:defRPr sz="1000" b="1"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D693-428A-AD6C-B0BE3ADFBA9A}"/>
                </c:ext>
              </c:extLst>
            </c:dLbl>
            <c:dLbl>
              <c:idx val="2"/>
              <c:numFmt formatCode="0%" sourceLinked="0"/>
              <c:spPr/>
              <c:txPr>
                <a:bodyPr/>
                <a:lstStyle/>
                <a:p>
                  <a:pPr>
                    <a:defRPr sz="1000" b="1"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D693-428A-AD6C-B0BE3ADFBA9A}"/>
                </c:ext>
              </c:extLst>
            </c:dLbl>
            <c:dLbl>
              <c:idx val="3"/>
              <c:numFmt formatCode="0%" sourceLinked="0"/>
              <c:spPr/>
              <c:txPr>
                <a:bodyPr/>
                <a:lstStyle/>
                <a:p>
                  <a:pPr>
                    <a:defRPr sz="1000" b="1"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D693-428A-AD6C-B0BE3ADFBA9A}"/>
                </c:ext>
              </c:extLst>
            </c:dLbl>
            <c:dLbl>
              <c:idx val="4"/>
              <c:numFmt formatCode="0%" sourceLinked="0"/>
              <c:spPr/>
              <c:txPr>
                <a:bodyPr/>
                <a:lstStyle/>
                <a:p>
                  <a:pPr>
                    <a:defRPr sz="1000" b="1"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D693-428A-AD6C-B0BE3ADFBA9A}"/>
                </c:ext>
              </c:extLst>
            </c:dLbl>
            <c:numFmt formatCode="0%" sourceLinked="0"/>
            <c:spPr>
              <a:noFill/>
              <a:ln>
                <a:noFill/>
              </a:ln>
              <a:effectLst/>
            </c:spPr>
            <c:txPr>
              <a:bodyPr/>
              <a:lstStyle/>
              <a:p>
                <a:pPr>
                  <a:defRPr sz="1800" b="1" i="0" u="none" strike="noStrike">
                    <a:solidFill>
                      <a:srgbClr val="000000"/>
                    </a:solidFill>
                    <a:latin typeface="Arial"/>
                  </a:defRPr>
                </a:pPr>
                <a:endParaRPr lang="en-US"/>
              </a:p>
            </c:txPr>
            <c:dLblPos val="ctr"/>
            <c:showLegendKey val="0"/>
            <c:showVal val="0"/>
            <c:showCatName val="1"/>
            <c:showSerName val="0"/>
            <c:showPercent val="1"/>
            <c:showBubbleSize val="0"/>
            <c:showLeaderLines val="0"/>
            <c:extLst>
              <c:ext xmlns:c15="http://schemas.microsoft.com/office/drawing/2012/chart" uri="{CE6537A1-D6FC-4f65-9D91-7224C49458BB}"/>
            </c:extLst>
          </c:dLbls>
          <c:cat>
            <c:strRef>
              <c:f>Sheet1!$A$2:$A$6</c:f>
              <c:strCache>
                <c:ptCount val="5"/>
                <c:pt idx="0">
                  <c:v>Operations &amp; Team</c:v>
                </c:pt>
                <c:pt idx="1">
                  <c:v>Product &amp; Tech</c:v>
                </c:pt>
                <c:pt idx="2">
                  <c:v>Marketing &amp; Acquisition</c:v>
                </c:pt>
                <c:pt idx="3">
                  <c:v>Compliance &amp; Legal</c:v>
                </c:pt>
                <c:pt idx="4">
                  <c:v>Working Capital</c:v>
                </c:pt>
              </c:strCache>
            </c:strRef>
          </c:cat>
          <c:val>
            <c:numRef>
              <c:f>Sheet1!$B$2:$B$6</c:f>
              <c:numCache>
                <c:formatCode>General</c:formatCode>
                <c:ptCount val="5"/>
                <c:pt idx="0">
                  <c:v>33</c:v>
                </c:pt>
                <c:pt idx="1">
                  <c:v>28</c:v>
                </c:pt>
                <c:pt idx="2">
                  <c:v>22</c:v>
                </c:pt>
                <c:pt idx="3">
                  <c:v>12</c:v>
                </c:pt>
                <c:pt idx="4">
                  <c:v>5</c:v>
                </c:pt>
              </c:numCache>
            </c:numRef>
          </c:val>
          <c:extLst>
            <c:ext xmlns:c16="http://schemas.microsoft.com/office/drawing/2014/chart" uri="{C3380CC4-5D6E-409C-BE32-E72D297353CC}">
              <c16:uniqueId val="{0000000A-D693-428A-AD6C-B0BE3ADFBA9A}"/>
            </c:ext>
          </c:extLst>
        </c:ser>
        <c:dLbls>
          <c:showLegendKey val="0"/>
          <c:showVal val="0"/>
          <c:showCatName val="0"/>
          <c:showSerName val="0"/>
          <c:showPercent val="0"/>
          <c:showBubbleSize val="0"/>
          <c:showLeaderLines val="0"/>
        </c:dLbls>
        <c:firstSliceAng val="0"/>
      </c:pieChart>
      <c:spPr>
        <a:noFill/>
        <a:ln>
          <a:noFill/>
        </a:ln>
        <a:effectLst/>
      </c:spPr>
    </c:plotArea>
    <c:legend>
      <c:legendPos val="b"/>
      <c:overlay val="0"/>
      <c:txPr>
        <a:bodyPr/>
        <a:lstStyle/>
        <a:p>
          <a:pPr>
            <a:defRPr sz="900">
              <a:solidFill>
                <a:srgbClr val="4A4A6A"/>
              </a:solidFill>
            </a:defRPr>
          </a:pPr>
          <a:endParaRPr lang="en-US"/>
        </a:p>
      </c:txPr>
    </c:legend>
    <c:plotVisOnly val="1"/>
    <c:dispBlanksAs val="span"/>
    <c:showDLblsOverMax val="1"/>
  </c:chart>
  <c:spPr>
    <a:solidFill>
      <a:srgbClr val="FFFFFF"/>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bar"/>
        <c:grouping val="clustered"/>
        <c:varyColors val="0"/>
        <c:ser>
          <c:idx val="0"/>
          <c:order val="0"/>
          <c:tx>
            <c:strRef>
              <c:f>Sheet1!$B$1</c:f>
              <c:strCache>
                <c:ptCount val="1"/>
                <c:pt idx="0">
                  <c:v>Shares (Millions)</c:v>
                </c:pt>
              </c:strCache>
            </c:strRef>
          </c:tx>
          <c:spPr>
            <a:solidFill>
              <a:srgbClr val="1A1A2E"/>
            </a:solidFill>
            <a:effectLst/>
          </c:spPr>
          <c:invertIfNegative val="0"/>
          <c:dPt>
            <c:idx val="0"/>
            <c:invertIfNegative val="0"/>
            <c:bubble3D val="0"/>
            <c:extLst>
              <c:ext xmlns:c16="http://schemas.microsoft.com/office/drawing/2014/chart" uri="{C3380CC4-5D6E-409C-BE32-E72D297353CC}">
                <c16:uniqueId val="{00000001-0E21-482E-A805-0E721107239A}"/>
              </c:ext>
            </c:extLst>
          </c:dPt>
          <c:dPt>
            <c:idx val="1"/>
            <c:invertIfNegative val="0"/>
            <c:bubble3D val="0"/>
            <c:spPr>
              <a:solidFill>
                <a:srgbClr val="7B3FA0"/>
              </a:solidFill>
              <a:effectLst/>
            </c:spPr>
            <c:extLst>
              <c:ext xmlns:c16="http://schemas.microsoft.com/office/drawing/2014/chart" uri="{C3380CC4-5D6E-409C-BE32-E72D297353CC}">
                <c16:uniqueId val="{00000003-0E21-482E-A805-0E721107239A}"/>
              </c:ext>
            </c:extLst>
          </c:dPt>
          <c:dPt>
            <c:idx val="2"/>
            <c:invertIfNegative val="0"/>
            <c:bubble3D val="0"/>
            <c:spPr>
              <a:solidFill>
                <a:srgbClr val="C94B7A"/>
              </a:solidFill>
              <a:effectLst/>
            </c:spPr>
            <c:extLst>
              <c:ext xmlns:c16="http://schemas.microsoft.com/office/drawing/2014/chart" uri="{C3380CC4-5D6E-409C-BE32-E72D297353CC}">
                <c16:uniqueId val="{00000005-0E21-482E-A805-0E721107239A}"/>
              </c:ext>
            </c:extLst>
          </c:dPt>
          <c:dPt>
            <c:idx val="3"/>
            <c:invertIfNegative val="0"/>
            <c:bubble3D val="0"/>
            <c:spPr>
              <a:solidFill>
                <a:srgbClr val="A0479A"/>
              </a:solidFill>
              <a:effectLst/>
            </c:spPr>
            <c:extLst>
              <c:ext xmlns:c16="http://schemas.microsoft.com/office/drawing/2014/chart" uri="{C3380CC4-5D6E-409C-BE32-E72D297353CC}">
                <c16:uniqueId val="{00000007-0E21-482E-A805-0E721107239A}"/>
              </c:ext>
            </c:extLst>
          </c:dPt>
          <c:dPt>
            <c:idx val="4"/>
            <c:invertIfNegative val="0"/>
            <c:bubble3D val="0"/>
            <c:spPr>
              <a:solidFill>
                <a:srgbClr val="BBBBDD"/>
              </a:solidFill>
              <a:effectLst/>
            </c:spPr>
            <c:extLst>
              <c:ext xmlns:c16="http://schemas.microsoft.com/office/drawing/2014/chart" uri="{C3380CC4-5D6E-409C-BE32-E72D297353CC}">
                <c16:uniqueId val="{00000009-0E21-482E-A805-0E721107239A}"/>
              </c:ext>
            </c:extLst>
          </c:dPt>
          <c:dPt>
            <c:idx val="5"/>
            <c:invertIfNegative val="0"/>
            <c:bubble3D val="0"/>
            <c:spPr>
              <a:solidFill>
                <a:srgbClr val="DDD5F0"/>
              </a:solidFill>
              <a:effectLst/>
            </c:spPr>
            <c:extLst>
              <c:ext xmlns:c16="http://schemas.microsoft.com/office/drawing/2014/chart" uri="{C3380CC4-5D6E-409C-BE32-E72D297353CC}">
                <c16:uniqueId val="{0000000B-0E21-482E-A805-0E721107239A}"/>
              </c:ext>
            </c:extLst>
          </c:dPt>
          <c:cat>
            <c:strRef>
              <c:f>Sheet1!$A$2:$A$7</c:f>
              <c:strCache>
                <c:ptCount val="6"/>
                <c:pt idx="0">
                  <c:v>Founder &amp;
Management</c:v>
                </c:pt>
                <c:pt idx="1">
                  <c:v>Future
Investor Pool</c:v>
                </c:pt>
                <c:pt idx="2">
                  <c:v>High-Roller
Reserve</c:v>
                </c:pt>
                <c:pt idx="3">
                  <c:v>Team
Allocations</c:v>
                </c:pt>
                <c:pt idx="4">
                  <c:v>Pre-Seed
Remaining</c:v>
                </c:pt>
                <c:pt idx="5">
                  <c:v>Pre-Seed
Sold</c:v>
                </c:pt>
              </c:strCache>
            </c:strRef>
          </c:cat>
          <c:val>
            <c:numRef>
              <c:f>Sheet1!$B$2:$B$7</c:f>
              <c:numCache>
                <c:formatCode>General</c:formatCode>
                <c:ptCount val="6"/>
                <c:pt idx="0">
                  <c:v>51</c:v>
                </c:pt>
                <c:pt idx="1">
                  <c:v>31.725000000000001</c:v>
                </c:pt>
                <c:pt idx="2">
                  <c:v>10</c:v>
                </c:pt>
                <c:pt idx="3">
                  <c:v>4.2750000000000004</c:v>
                </c:pt>
                <c:pt idx="4">
                  <c:v>2.7029999999999998</c:v>
                </c:pt>
                <c:pt idx="5">
                  <c:v>0.29699999999999999</c:v>
                </c:pt>
              </c:numCache>
            </c:numRef>
          </c:val>
          <c:extLst>
            <c:ext xmlns:c16="http://schemas.microsoft.com/office/drawing/2014/chart" uri="{C3380CC4-5D6E-409C-BE32-E72D297353CC}">
              <c16:uniqueId val="{0000000C-0E21-482E-A805-0E721107239A}"/>
            </c:ext>
          </c:extLst>
        </c:ser>
        <c:dLbls>
          <c:showLegendKey val="0"/>
          <c:showVal val="0"/>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4A4A6A"/>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b"/>
        <c:majorGridlines>
          <c:spPr>
            <a:ln w="6350" cap="flat">
              <a:solidFill>
                <a:srgbClr val="E2E8F0"/>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4A4A6A"/>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
        <p:cNvGrpSpPr/>
        <p:nvPr/>
      </p:nvGrpSpPr>
      <p:grpSpPr>
        <a:xfrm>
          <a:off x="0" y="0"/>
          <a:ext cx="0" cy="0"/>
          <a:chOff x="0" y="0"/>
          <a:chExt cx="0" cy="0"/>
        </a:xfrm>
      </p:grpSpPr>
      <p:sp>
        <p:nvSpPr>
          <p:cNvPr id="12" name="Google Shape;1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 name="Google Shape;1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 name="Google Shape;14;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2" name="Google Shape;252;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3" name="Google Shape;253;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3" name="Google Shape;293;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4" name="Google Shape;294;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40" name="Google Shape;340;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1" name="Google Shape;341;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Google Shape;386;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7" name="Google Shape;387;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88" name="Google Shape;388;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Google Shape;426;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27" name="Google Shape;427;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28" name="Google Shape;428;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
        <p:cNvGrpSpPr/>
        <p:nvPr/>
      </p:nvGrpSpPr>
      <p:grpSpPr>
        <a:xfrm>
          <a:off x="0" y="0"/>
          <a:ext cx="0" cy="0"/>
          <a:chOff x="0" y="0"/>
          <a:chExt cx="0" cy="0"/>
        </a:xfrm>
      </p:grpSpPr>
      <p:sp>
        <p:nvSpPr>
          <p:cNvPr id="25" name="Google Shape;25;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 name="Google Shape;26;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 name="Google Shape;27;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1" name="Google Shape;51;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2" name="Google Shape;52;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7" name="Google Shape;77;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8" name="Google Shape;78;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5" name="Google Shape;105;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5" name="Google Shape;145;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6" name="Google Shape;146;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7" name="Google Shape;177;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8" name="Google Shape;178;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6" name="Google Shape;186;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7" name="Google Shape;187;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6" name="Google Shape;216;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7" name="Google Shape;217;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16.png"/><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start-investment"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9.png"/><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4.png"/><Relationship Id="rId4" Type="http://schemas.openxmlformats.org/officeDocument/2006/relationships/image" Target="../media/image10.png"/><Relationship Id="rId9"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9.png"/><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A1A2E"/>
        </a:solidFill>
        <a:effectLst/>
      </p:bgPr>
    </p:bg>
    <p:spTree>
      <p:nvGrpSpPr>
        <p:cNvPr id="1" name="Shape 15"/>
        <p:cNvGrpSpPr/>
        <p:nvPr/>
      </p:nvGrpSpPr>
      <p:grpSpPr>
        <a:xfrm>
          <a:off x="0" y="0"/>
          <a:ext cx="0" cy="0"/>
          <a:chOff x="0" y="0"/>
          <a:chExt cx="0" cy="0"/>
        </a:xfrm>
      </p:grpSpPr>
      <p:sp>
        <p:nvSpPr>
          <p:cNvPr id="16" name="Google Shape;16;p1"/>
          <p:cNvSpPr/>
          <p:nvPr/>
        </p:nvSpPr>
        <p:spPr>
          <a:xfrm>
            <a:off x="5943600" y="0"/>
            <a:ext cx="3200400" cy="2286000"/>
          </a:xfrm>
          <a:prstGeom prst="rect">
            <a:avLst/>
          </a:prstGeom>
          <a:solidFill>
            <a:srgbClr val="7B3FA0">
              <a:alpha val="30196"/>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1"/>
          <p:cNvSpPr/>
          <p:nvPr/>
        </p:nvSpPr>
        <p:spPr>
          <a:xfrm>
            <a:off x="6858000" y="0"/>
            <a:ext cx="2286000" cy="5143500"/>
          </a:xfrm>
          <a:prstGeom prst="rect">
            <a:avLst/>
          </a:prstGeom>
          <a:solidFill>
            <a:srgbClr val="C94B7A">
              <a:alpha val="14901"/>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1"/>
          <p:cNvSpPr/>
          <p:nvPr/>
        </p:nvSpPr>
        <p:spPr>
          <a:xfrm>
            <a:off x="502920" y="1737360"/>
            <a:ext cx="2057400" cy="45720"/>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1"/>
          <p:cNvSpPr/>
          <p:nvPr/>
        </p:nvSpPr>
        <p:spPr>
          <a:xfrm>
            <a:off x="2560320" y="1737360"/>
            <a:ext cx="2057400" cy="45720"/>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1"/>
          <p:cNvSpPr/>
          <p:nvPr/>
        </p:nvSpPr>
        <p:spPr>
          <a:xfrm>
            <a:off x="502920" y="1920240"/>
            <a:ext cx="5943600" cy="1463040"/>
          </a:xfrm>
          <a:prstGeom prst="rect">
            <a:avLst/>
          </a:prstGeom>
          <a:noFill/>
          <a:ln>
            <a:noFill/>
          </a:ln>
        </p:spPr>
        <p:txBody>
          <a:bodyPr spcFirstLastPara="1" wrap="square" lIns="91425" tIns="45700" rIns="91425" bIns="45700" anchor="ctr" anchorCtr="0">
            <a:noAutofit/>
          </a:bodyPr>
          <a:lstStyle/>
          <a:p>
            <a:pPr marL="0" marR="0" lvl="0" indent="0" algn="l" rtl="0">
              <a:lnSpc>
                <a:spcPct val="120000"/>
              </a:lnSpc>
              <a:spcBef>
                <a:spcPts val="0"/>
              </a:spcBef>
              <a:spcAft>
                <a:spcPts val="0"/>
              </a:spcAft>
              <a:buClr>
                <a:srgbClr val="FFFFFF"/>
              </a:buClr>
              <a:buSzPts val="3600"/>
              <a:buFont typeface="Calibri"/>
              <a:buNone/>
            </a:pPr>
            <a:r>
              <a:rPr lang="en-US" sz="3600" b="1">
                <a:solidFill>
                  <a:srgbClr val="FFFFFF"/>
                </a:solidFill>
                <a:latin typeface="Calibri"/>
                <a:ea typeface="Calibri"/>
                <a:cs typeface="Calibri"/>
                <a:sym typeface="Calibri"/>
              </a:rPr>
              <a:t>Financial Platform Built for Creators &amp; Entrepreneurs</a:t>
            </a:r>
            <a:endParaRPr sz="3600" b="1">
              <a:solidFill>
                <a:srgbClr val="FFFFFF"/>
              </a:solidFill>
              <a:latin typeface="Calibri"/>
              <a:ea typeface="Calibri"/>
              <a:cs typeface="Calibri"/>
              <a:sym typeface="Calibri"/>
            </a:endParaRPr>
          </a:p>
        </p:txBody>
      </p:sp>
      <p:sp>
        <p:nvSpPr>
          <p:cNvPr id="21" name="Google Shape;21;p1"/>
          <p:cNvSpPr/>
          <p:nvPr/>
        </p:nvSpPr>
        <p:spPr>
          <a:xfrm>
            <a:off x="502920" y="3429000"/>
            <a:ext cx="45720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BBBBDD"/>
              </a:buClr>
              <a:buSzPts val="1400"/>
              <a:buFont typeface="Calibri"/>
              <a:buNone/>
            </a:pPr>
            <a:r>
              <a:rPr lang="en-US" sz="1400" b="0" i="0" u="none" strike="noStrike" cap="none">
                <a:solidFill>
                  <a:srgbClr val="BBBBDD"/>
                </a:solidFill>
                <a:latin typeface="Calibri"/>
                <a:ea typeface="Calibri"/>
                <a:cs typeface="Calibri"/>
                <a:sym typeface="Calibri"/>
              </a:rPr>
              <a:t>Investor Presentation  |  202</a:t>
            </a:r>
            <a:r>
              <a:rPr lang="en-US">
                <a:solidFill>
                  <a:srgbClr val="BBBBDD"/>
                </a:solidFill>
                <a:latin typeface="Calibri"/>
                <a:ea typeface="Calibri"/>
                <a:cs typeface="Calibri"/>
                <a:sym typeface="Calibri"/>
              </a:rPr>
              <a:t>6</a:t>
            </a:r>
            <a:endParaRPr sz="1400" b="0" i="0" u="none" strike="noStrike" cap="none">
              <a:solidFill>
                <a:schemeClr val="dk1"/>
              </a:solidFill>
              <a:latin typeface="Calibri"/>
              <a:ea typeface="Calibri"/>
              <a:cs typeface="Calibri"/>
              <a:sym typeface="Calibri"/>
            </a:endParaRPr>
          </a:p>
        </p:txBody>
      </p:sp>
      <p:sp>
        <p:nvSpPr>
          <p:cNvPr id="22" name="Google Shape;22;p1"/>
          <p:cNvSpPr/>
          <p:nvPr/>
        </p:nvSpPr>
        <p:spPr>
          <a:xfrm>
            <a:off x="502920" y="4800600"/>
            <a:ext cx="8229600" cy="201168"/>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1200"/>
              </a:spcBef>
              <a:spcAft>
                <a:spcPts val="0"/>
              </a:spcAft>
              <a:buClr>
                <a:schemeClr val="dk1"/>
              </a:buClr>
              <a:buSzPts val="1100"/>
              <a:buFont typeface="Arial"/>
              <a:buNone/>
            </a:pPr>
            <a:r>
              <a:rPr lang="en-US" sz="700" i="1">
                <a:solidFill>
                  <a:schemeClr val="lt1"/>
                </a:solidFill>
              </a:rPr>
              <a:t>Vadera Capital is a financial technology company and is not a bank. Banking services are provided by FDIC-insured partner banks. Funds held in deposit accounts are eligible for FDIC insurance through such partner banks, subject to applicable limits. The Vadera Capital Visa Debit Card is issued by an FDIC-insured bank pursuant to a license from Visa U.S.A. Inc. and may be used wherever Visa cards are accepted.</a:t>
            </a:r>
            <a:endParaRPr sz="700" i="1">
              <a:solidFill>
                <a:schemeClr val="lt1"/>
              </a:solidFill>
            </a:endParaRPr>
          </a:p>
          <a:p>
            <a:pPr marL="0" marR="0" lvl="0" indent="0" algn="l" rtl="0">
              <a:spcBef>
                <a:spcPts val="1200"/>
              </a:spcBef>
              <a:spcAft>
                <a:spcPts val="0"/>
              </a:spcAft>
              <a:buClr>
                <a:srgbClr val="666688"/>
              </a:buClr>
              <a:buSzPts val="800"/>
              <a:buFont typeface="Calibri"/>
              <a:buNone/>
            </a:pPr>
            <a:endParaRPr sz="700" i="1">
              <a:solidFill>
                <a:srgbClr val="666688"/>
              </a:solidFill>
              <a:latin typeface="Calibri"/>
              <a:ea typeface="Calibri"/>
              <a:cs typeface="Calibri"/>
              <a:sym typeface="Calibri"/>
            </a:endParaRPr>
          </a:p>
        </p:txBody>
      </p:sp>
      <p:pic>
        <p:nvPicPr>
          <p:cNvPr id="23" name="Google Shape;23;p1" title="Logo-Between-Gradient-White.png"/>
          <p:cNvPicPr preferRelativeResize="0"/>
          <p:nvPr/>
        </p:nvPicPr>
        <p:blipFill>
          <a:blip r:embed="rId3">
            <a:alphaModFix/>
          </a:blip>
          <a:stretch>
            <a:fillRect/>
          </a:stretch>
        </p:blipFill>
        <p:spPr>
          <a:xfrm>
            <a:off x="502925" y="712350"/>
            <a:ext cx="3109125" cy="5009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54"/>
        <p:cNvGrpSpPr/>
        <p:nvPr/>
      </p:nvGrpSpPr>
      <p:grpSpPr>
        <a:xfrm>
          <a:off x="0" y="0"/>
          <a:ext cx="0" cy="0"/>
          <a:chOff x="0" y="0"/>
          <a:chExt cx="0" cy="0"/>
        </a:xfrm>
      </p:grpSpPr>
      <p:sp>
        <p:nvSpPr>
          <p:cNvPr id="255" name="Google Shape;255;p10"/>
          <p:cNvSpPr/>
          <p:nvPr/>
        </p:nvSpPr>
        <p:spPr>
          <a:xfrm>
            <a:off x="0" y="0"/>
            <a:ext cx="4572000" cy="164592"/>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0"/>
          <p:cNvSpPr/>
          <p:nvPr/>
        </p:nvSpPr>
        <p:spPr>
          <a:xfrm>
            <a:off x="4572000" y="0"/>
            <a:ext cx="4572000" cy="164592"/>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0"/>
          <p:cNvSpPr/>
          <p:nvPr/>
        </p:nvSpPr>
        <p:spPr>
          <a:xfrm>
            <a:off x="878644" y="164600"/>
            <a:ext cx="7512000" cy="459000"/>
          </a:xfrm>
          <a:prstGeom prst="rect">
            <a:avLst/>
          </a:prstGeom>
          <a:noFill/>
          <a:ln>
            <a:noFill/>
          </a:ln>
        </p:spPr>
        <p:txBody>
          <a:bodyPr spcFirstLastPara="1" wrap="square" lIns="83450" tIns="41725" rIns="83450" bIns="41725" anchor="ctr" anchorCtr="0">
            <a:noAutofit/>
          </a:bodyPr>
          <a:lstStyle/>
          <a:p>
            <a:pPr marL="0" marR="0" lvl="0" indent="0" algn="l" rtl="0">
              <a:spcBef>
                <a:spcPts val="0"/>
              </a:spcBef>
              <a:spcAft>
                <a:spcPts val="0"/>
              </a:spcAft>
              <a:buClr>
                <a:srgbClr val="1A1A2E"/>
              </a:buClr>
              <a:buSzPts val="2921"/>
              <a:buFont typeface="Calibri"/>
              <a:buNone/>
            </a:pPr>
            <a:r>
              <a:rPr lang="en-US" sz="2921" b="1" i="0" u="none" strike="noStrike" cap="none">
                <a:solidFill>
                  <a:srgbClr val="1A1A2E"/>
                </a:solidFill>
                <a:latin typeface="Calibri"/>
                <a:ea typeface="Calibri"/>
                <a:cs typeface="Calibri"/>
                <a:sym typeface="Calibri"/>
              </a:rPr>
              <a:t>Capitalization Table</a:t>
            </a:r>
            <a:endParaRPr sz="2921" b="0" i="0" u="none" strike="noStrike" cap="none">
              <a:solidFill>
                <a:schemeClr val="dk1"/>
              </a:solidFill>
              <a:latin typeface="Calibri"/>
              <a:ea typeface="Calibri"/>
              <a:cs typeface="Calibri"/>
              <a:sym typeface="Calibri"/>
            </a:endParaRPr>
          </a:p>
        </p:txBody>
      </p:sp>
      <p:sp>
        <p:nvSpPr>
          <p:cNvPr id="258" name="Google Shape;258;p10"/>
          <p:cNvSpPr/>
          <p:nvPr/>
        </p:nvSpPr>
        <p:spPr>
          <a:xfrm>
            <a:off x="878644" y="665405"/>
            <a:ext cx="7512000" cy="317100"/>
          </a:xfrm>
          <a:prstGeom prst="rect">
            <a:avLst/>
          </a:prstGeom>
          <a:noFill/>
          <a:ln>
            <a:noFill/>
          </a:ln>
        </p:spPr>
        <p:txBody>
          <a:bodyPr spcFirstLastPara="1" wrap="square" lIns="83450" tIns="41725" rIns="83450" bIns="41725" anchor="ctr" anchorCtr="0">
            <a:noAutofit/>
          </a:bodyPr>
          <a:lstStyle/>
          <a:p>
            <a:pPr marL="0" marR="0" lvl="0" indent="0" algn="l" rtl="0">
              <a:spcBef>
                <a:spcPts val="0"/>
              </a:spcBef>
              <a:spcAft>
                <a:spcPts val="0"/>
              </a:spcAft>
              <a:buClr>
                <a:srgbClr val="4A4A6A"/>
              </a:buClr>
              <a:buSzPts val="1278"/>
              <a:buFont typeface="Calibri"/>
              <a:buNone/>
            </a:pPr>
            <a:r>
              <a:rPr lang="en-US" sz="1278" b="0" i="0" u="none" strike="noStrike" cap="none">
                <a:solidFill>
                  <a:srgbClr val="4A4A6A"/>
                </a:solidFill>
                <a:latin typeface="Calibri"/>
                <a:ea typeface="Calibri"/>
                <a:cs typeface="Calibri"/>
                <a:sym typeface="Calibri"/>
              </a:rPr>
              <a:t>Current authorized share structure — 100,000,000 total authorized shares</a:t>
            </a:r>
            <a:endParaRPr sz="1278" b="0" i="0" u="none" strike="noStrike" cap="none">
              <a:solidFill>
                <a:schemeClr val="dk1"/>
              </a:solidFill>
              <a:latin typeface="Calibri"/>
              <a:ea typeface="Calibri"/>
              <a:cs typeface="Calibri"/>
              <a:sym typeface="Calibri"/>
            </a:endParaRPr>
          </a:p>
        </p:txBody>
      </p:sp>
      <p:graphicFrame>
        <p:nvGraphicFramePr>
          <p:cNvPr id="259" name="Google Shape;259;p10"/>
          <p:cNvGraphicFramePr/>
          <p:nvPr/>
        </p:nvGraphicFramePr>
        <p:xfrm>
          <a:off x="669975" y="1041008"/>
          <a:ext cx="4841100" cy="3255300"/>
        </p:xfrm>
        <a:graphic>
          <a:graphicData uri="http://schemas.openxmlformats.org/drawingml/2006/chart">
            <c:chart xmlns:c="http://schemas.openxmlformats.org/drawingml/2006/chart" xmlns:r="http://schemas.openxmlformats.org/officeDocument/2006/relationships" r:id="rId3"/>
          </a:graphicData>
        </a:graphic>
      </p:graphicFrame>
      <p:sp>
        <p:nvSpPr>
          <p:cNvPr id="260" name="Google Shape;260;p10"/>
          <p:cNvSpPr/>
          <p:nvPr/>
        </p:nvSpPr>
        <p:spPr>
          <a:xfrm>
            <a:off x="5678035" y="958433"/>
            <a:ext cx="2796000" cy="317100"/>
          </a:xfrm>
          <a:prstGeom prst="rect">
            <a:avLst/>
          </a:prstGeom>
          <a:noFill/>
          <a:ln>
            <a:noFill/>
          </a:ln>
        </p:spPr>
        <p:txBody>
          <a:bodyPr spcFirstLastPara="1" wrap="square" lIns="83450" tIns="41725" rIns="83450" bIns="41725" anchor="ctr" anchorCtr="0">
            <a:noAutofit/>
          </a:bodyPr>
          <a:lstStyle/>
          <a:p>
            <a:pPr marL="0" marR="0" lvl="0" indent="0" algn="l" rtl="0">
              <a:spcBef>
                <a:spcPts val="0"/>
              </a:spcBef>
              <a:spcAft>
                <a:spcPts val="0"/>
              </a:spcAft>
              <a:buClr>
                <a:srgbClr val="1A1A2E"/>
              </a:buClr>
              <a:buSzPts val="1187"/>
              <a:buFont typeface="Calibri"/>
              <a:buNone/>
            </a:pPr>
            <a:r>
              <a:rPr lang="en-US" sz="1187" b="1" i="0" u="none" strike="noStrike" cap="none">
                <a:solidFill>
                  <a:srgbClr val="1A1A2E"/>
                </a:solidFill>
                <a:latin typeface="Calibri"/>
                <a:ea typeface="Calibri"/>
                <a:cs typeface="Calibri"/>
                <a:sym typeface="Calibri"/>
              </a:rPr>
              <a:t>Share Class Breakdown</a:t>
            </a:r>
            <a:endParaRPr sz="1187" b="0" i="0" u="none" strike="noStrike" cap="none">
              <a:solidFill>
                <a:schemeClr val="dk1"/>
              </a:solidFill>
              <a:latin typeface="Calibri"/>
              <a:ea typeface="Calibri"/>
              <a:cs typeface="Calibri"/>
              <a:sym typeface="Calibri"/>
            </a:endParaRPr>
          </a:p>
        </p:txBody>
      </p:sp>
      <p:sp>
        <p:nvSpPr>
          <p:cNvPr id="261" name="Google Shape;261;p10"/>
          <p:cNvSpPr/>
          <p:nvPr/>
        </p:nvSpPr>
        <p:spPr>
          <a:xfrm>
            <a:off x="5678035" y="1375770"/>
            <a:ext cx="2796000" cy="400500"/>
          </a:xfrm>
          <a:prstGeom prst="rect">
            <a:avLst/>
          </a:prstGeom>
          <a:solidFill>
            <a:srgbClr val="FFFFFF"/>
          </a:solidFill>
          <a:ln w="8675" cap="flat" cmpd="sng">
            <a:solidFill>
              <a:srgbClr val="E8E0F0"/>
            </a:solidFill>
            <a:prstDash val="solid"/>
            <a:round/>
            <a:headEnd type="none" w="sm" len="sm"/>
            <a:tailEnd type="none" w="sm" len="sm"/>
          </a:ln>
        </p:spPr>
        <p:txBody>
          <a:bodyPr spcFirstLastPara="1" wrap="square" lIns="83450" tIns="83450" rIns="83450" bIns="83450" anchor="ctr" anchorCtr="0">
            <a:noAutofit/>
          </a:bodyPr>
          <a:lstStyle/>
          <a:p>
            <a:pPr marL="0" lvl="0" indent="0" algn="l" rtl="0">
              <a:spcBef>
                <a:spcPts val="0"/>
              </a:spcBef>
              <a:spcAft>
                <a:spcPts val="0"/>
              </a:spcAft>
              <a:buNone/>
            </a:pPr>
            <a:endParaRPr/>
          </a:p>
        </p:txBody>
      </p:sp>
      <p:sp>
        <p:nvSpPr>
          <p:cNvPr id="262" name="Google Shape;262;p10"/>
          <p:cNvSpPr/>
          <p:nvPr/>
        </p:nvSpPr>
        <p:spPr>
          <a:xfrm>
            <a:off x="5744809" y="1425851"/>
            <a:ext cx="1419000" cy="292200"/>
          </a:xfrm>
          <a:prstGeom prst="rect">
            <a:avLst/>
          </a:prstGeom>
          <a:noFill/>
          <a:ln>
            <a:noFill/>
          </a:ln>
        </p:spPr>
        <p:txBody>
          <a:bodyPr spcFirstLastPara="1" wrap="square" lIns="83450" tIns="41725" rIns="83450" bIns="41725" anchor="ctr" anchorCtr="0">
            <a:noAutofit/>
          </a:bodyPr>
          <a:lstStyle/>
          <a:p>
            <a:pPr marL="0" marR="0" lvl="0" indent="0" algn="l" rtl="0">
              <a:spcBef>
                <a:spcPts val="0"/>
              </a:spcBef>
              <a:spcAft>
                <a:spcPts val="0"/>
              </a:spcAft>
              <a:buClr>
                <a:srgbClr val="1A1A2E"/>
              </a:buClr>
              <a:buSzPts val="913"/>
              <a:buFont typeface="Calibri"/>
              <a:buNone/>
            </a:pPr>
            <a:r>
              <a:rPr lang="en-US" sz="913" b="0" i="0" u="none" strike="noStrike" cap="none">
                <a:solidFill>
                  <a:srgbClr val="1A1A2E"/>
                </a:solidFill>
                <a:latin typeface="Calibri"/>
                <a:ea typeface="Calibri"/>
                <a:cs typeface="Calibri"/>
                <a:sym typeface="Calibri"/>
              </a:rPr>
              <a:t>Founder &amp; Management</a:t>
            </a:r>
            <a:endParaRPr sz="913" b="0" i="0" u="none" strike="noStrike" cap="none">
              <a:solidFill>
                <a:schemeClr val="dk1"/>
              </a:solidFill>
              <a:latin typeface="Calibri"/>
              <a:ea typeface="Calibri"/>
              <a:cs typeface="Calibri"/>
              <a:sym typeface="Calibri"/>
            </a:endParaRPr>
          </a:p>
        </p:txBody>
      </p:sp>
      <p:sp>
        <p:nvSpPr>
          <p:cNvPr id="263" name="Google Shape;263;p10"/>
          <p:cNvSpPr/>
          <p:nvPr/>
        </p:nvSpPr>
        <p:spPr>
          <a:xfrm>
            <a:off x="7180453" y="1425851"/>
            <a:ext cx="751200" cy="292200"/>
          </a:xfrm>
          <a:prstGeom prst="rect">
            <a:avLst/>
          </a:prstGeom>
          <a:noFill/>
          <a:ln>
            <a:noFill/>
          </a:ln>
        </p:spPr>
        <p:txBody>
          <a:bodyPr spcFirstLastPara="1" wrap="square" lIns="83450" tIns="41725" rIns="83450" bIns="41725" anchor="ctr" anchorCtr="0">
            <a:noAutofit/>
          </a:bodyPr>
          <a:lstStyle/>
          <a:p>
            <a:pPr marL="0" marR="0" lvl="0" indent="0" algn="r" rtl="0">
              <a:spcBef>
                <a:spcPts val="0"/>
              </a:spcBef>
              <a:spcAft>
                <a:spcPts val="0"/>
              </a:spcAft>
              <a:buClr>
                <a:srgbClr val="4A4A6A"/>
              </a:buClr>
              <a:buSzPts val="913"/>
              <a:buFont typeface="Calibri"/>
              <a:buNone/>
            </a:pPr>
            <a:r>
              <a:rPr lang="en-US" sz="913" b="0" i="0" u="none" strike="noStrike" cap="none">
                <a:solidFill>
                  <a:srgbClr val="4A4A6A"/>
                </a:solidFill>
                <a:latin typeface="Calibri"/>
                <a:ea typeface="Calibri"/>
                <a:cs typeface="Calibri"/>
                <a:sym typeface="Calibri"/>
              </a:rPr>
              <a:t>51,000,000</a:t>
            </a:r>
            <a:endParaRPr sz="913" b="0" i="0" u="none" strike="noStrike" cap="none">
              <a:solidFill>
                <a:schemeClr val="dk1"/>
              </a:solidFill>
              <a:latin typeface="Calibri"/>
              <a:ea typeface="Calibri"/>
              <a:cs typeface="Calibri"/>
              <a:sym typeface="Calibri"/>
            </a:endParaRPr>
          </a:p>
        </p:txBody>
      </p:sp>
      <p:sp>
        <p:nvSpPr>
          <p:cNvPr id="264" name="Google Shape;264;p10"/>
          <p:cNvSpPr/>
          <p:nvPr/>
        </p:nvSpPr>
        <p:spPr>
          <a:xfrm>
            <a:off x="7889928" y="1425851"/>
            <a:ext cx="542400" cy="292200"/>
          </a:xfrm>
          <a:prstGeom prst="rect">
            <a:avLst/>
          </a:prstGeom>
          <a:noFill/>
          <a:ln>
            <a:noFill/>
          </a:ln>
        </p:spPr>
        <p:txBody>
          <a:bodyPr spcFirstLastPara="1" wrap="square" lIns="83450" tIns="41725" rIns="83450" bIns="41725" anchor="ctr" anchorCtr="0">
            <a:noAutofit/>
          </a:bodyPr>
          <a:lstStyle/>
          <a:p>
            <a:pPr marL="0" marR="0" lvl="0" indent="0" algn="ctr" rtl="0">
              <a:spcBef>
                <a:spcPts val="0"/>
              </a:spcBef>
              <a:spcAft>
                <a:spcPts val="0"/>
              </a:spcAft>
              <a:buClr>
                <a:srgbClr val="7B3FA0"/>
              </a:buClr>
              <a:buSzPts val="913"/>
              <a:buFont typeface="Calibri"/>
              <a:buNone/>
            </a:pPr>
            <a:r>
              <a:rPr lang="en-US" sz="913" b="0" i="0" u="none" strike="noStrike" cap="none">
                <a:solidFill>
                  <a:srgbClr val="7B3FA0"/>
                </a:solidFill>
                <a:latin typeface="Calibri"/>
                <a:ea typeface="Calibri"/>
                <a:cs typeface="Calibri"/>
                <a:sym typeface="Calibri"/>
              </a:rPr>
              <a:t>51.0%</a:t>
            </a:r>
            <a:endParaRPr sz="913" b="0" i="0" u="none" strike="noStrike" cap="none">
              <a:solidFill>
                <a:schemeClr val="dk1"/>
              </a:solidFill>
              <a:latin typeface="Calibri"/>
              <a:ea typeface="Calibri"/>
              <a:cs typeface="Calibri"/>
              <a:sym typeface="Calibri"/>
            </a:endParaRPr>
          </a:p>
        </p:txBody>
      </p:sp>
      <p:sp>
        <p:nvSpPr>
          <p:cNvPr id="265" name="Google Shape;265;p10"/>
          <p:cNvSpPr/>
          <p:nvPr/>
        </p:nvSpPr>
        <p:spPr>
          <a:xfrm>
            <a:off x="5678035" y="1809801"/>
            <a:ext cx="2796000" cy="400500"/>
          </a:xfrm>
          <a:prstGeom prst="rect">
            <a:avLst/>
          </a:prstGeom>
          <a:solidFill>
            <a:srgbClr val="F8F7FC"/>
          </a:solidFill>
          <a:ln w="8675" cap="flat" cmpd="sng">
            <a:solidFill>
              <a:srgbClr val="E8E0F0"/>
            </a:solidFill>
            <a:prstDash val="solid"/>
            <a:round/>
            <a:headEnd type="none" w="sm" len="sm"/>
            <a:tailEnd type="none" w="sm" len="sm"/>
          </a:ln>
        </p:spPr>
        <p:txBody>
          <a:bodyPr spcFirstLastPara="1" wrap="square" lIns="83450" tIns="83450" rIns="83450" bIns="83450" anchor="ctr" anchorCtr="0">
            <a:noAutofit/>
          </a:bodyPr>
          <a:lstStyle/>
          <a:p>
            <a:pPr marL="0" lvl="0" indent="0" algn="l" rtl="0">
              <a:spcBef>
                <a:spcPts val="0"/>
              </a:spcBef>
              <a:spcAft>
                <a:spcPts val="0"/>
              </a:spcAft>
              <a:buNone/>
            </a:pPr>
            <a:endParaRPr/>
          </a:p>
        </p:txBody>
      </p:sp>
      <p:sp>
        <p:nvSpPr>
          <p:cNvPr id="266" name="Google Shape;266;p10"/>
          <p:cNvSpPr/>
          <p:nvPr/>
        </p:nvSpPr>
        <p:spPr>
          <a:xfrm>
            <a:off x="5744809" y="1859882"/>
            <a:ext cx="1419000" cy="292200"/>
          </a:xfrm>
          <a:prstGeom prst="rect">
            <a:avLst/>
          </a:prstGeom>
          <a:noFill/>
          <a:ln>
            <a:noFill/>
          </a:ln>
        </p:spPr>
        <p:txBody>
          <a:bodyPr spcFirstLastPara="1" wrap="square" lIns="83450" tIns="41725" rIns="83450" bIns="41725" anchor="ctr" anchorCtr="0">
            <a:noAutofit/>
          </a:bodyPr>
          <a:lstStyle/>
          <a:p>
            <a:pPr marL="0" marR="0" lvl="0" indent="0" algn="l" rtl="0">
              <a:spcBef>
                <a:spcPts val="0"/>
              </a:spcBef>
              <a:spcAft>
                <a:spcPts val="0"/>
              </a:spcAft>
              <a:buClr>
                <a:srgbClr val="1A1A2E"/>
              </a:buClr>
              <a:buSzPts val="913"/>
              <a:buFont typeface="Calibri"/>
              <a:buNone/>
            </a:pPr>
            <a:r>
              <a:rPr lang="en-US" sz="913" b="0" i="0" u="none" strike="noStrike" cap="none">
                <a:solidFill>
                  <a:srgbClr val="1A1A2E"/>
                </a:solidFill>
                <a:latin typeface="Calibri"/>
                <a:ea typeface="Calibri"/>
                <a:cs typeface="Calibri"/>
                <a:sym typeface="Calibri"/>
              </a:rPr>
              <a:t>Future Investor Pool</a:t>
            </a:r>
            <a:endParaRPr sz="913" b="0" i="0" u="none" strike="noStrike" cap="none">
              <a:solidFill>
                <a:schemeClr val="dk1"/>
              </a:solidFill>
              <a:latin typeface="Calibri"/>
              <a:ea typeface="Calibri"/>
              <a:cs typeface="Calibri"/>
              <a:sym typeface="Calibri"/>
            </a:endParaRPr>
          </a:p>
        </p:txBody>
      </p:sp>
      <p:sp>
        <p:nvSpPr>
          <p:cNvPr id="267" name="Google Shape;267;p10"/>
          <p:cNvSpPr/>
          <p:nvPr/>
        </p:nvSpPr>
        <p:spPr>
          <a:xfrm>
            <a:off x="7180453" y="1859882"/>
            <a:ext cx="751200" cy="292200"/>
          </a:xfrm>
          <a:prstGeom prst="rect">
            <a:avLst/>
          </a:prstGeom>
          <a:noFill/>
          <a:ln>
            <a:noFill/>
          </a:ln>
        </p:spPr>
        <p:txBody>
          <a:bodyPr spcFirstLastPara="1" wrap="square" lIns="83450" tIns="41725" rIns="83450" bIns="41725" anchor="ctr" anchorCtr="0">
            <a:noAutofit/>
          </a:bodyPr>
          <a:lstStyle/>
          <a:p>
            <a:pPr marL="0" marR="0" lvl="0" indent="0" algn="r" rtl="0">
              <a:spcBef>
                <a:spcPts val="0"/>
              </a:spcBef>
              <a:spcAft>
                <a:spcPts val="0"/>
              </a:spcAft>
              <a:buClr>
                <a:srgbClr val="4A4A6A"/>
              </a:buClr>
              <a:buSzPts val="913"/>
              <a:buFont typeface="Calibri"/>
              <a:buNone/>
            </a:pPr>
            <a:r>
              <a:rPr lang="en-US" sz="913" b="0" i="0" u="none" strike="noStrike" cap="none">
                <a:solidFill>
                  <a:srgbClr val="4A4A6A"/>
                </a:solidFill>
                <a:latin typeface="Calibri"/>
                <a:ea typeface="Calibri"/>
                <a:cs typeface="Calibri"/>
                <a:sym typeface="Calibri"/>
              </a:rPr>
              <a:t>31,725,000</a:t>
            </a:r>
            <a:endParaRPr sz="913" b="0" i="0" u="none" strike="noStrike" cap="none">
              <a:solidFill>
                <a:schemeClr val="dk1"/>
              </a:solidFill>
              <a:latin typeface="Calibri"/>
              <a:ea typeface="Calibri"/>
              <a:cs typeface="Calibri"/>
              <a:sym typeface="Calibri"/>
            </a:endParaRPr>
          </a:p>
        </p:txBody>
      </p:sp>
      <p:sp>
        <p:nvSpPr>
          <p:cNvPr id="268" name="Google Shape;268;p10"/>
          <p:cNvSpPr/>
          <p:nvPr/>
        </p:nvSpPr>
        <p:spPr>
          <a:xfrm>
            <a:off x="7889928" y="1859882"/>
            <a:ext cx="542400" cy="292200"/>
          </a:xfrm>
          <a:prstGeom prst="rect">
            <a:avLst/>
          </a:prstGeom>
          <a:noFill/>
          <a:ln>
            <a:noFill/>
          </a:ln>
        </p:spPr>
        <p:txBody>
          <a:bodyPr spcFirstLastPara="1" wrap="square" lIns="83450" tIns="41725" rIns="83450" bIns="41725" anchor="ctr" anchorCtr="0">
            <a:noAutofit/>
          </a:bodyPr>
          <a:lstStyle/>
          <a:p>
            <a:pPr marL="0" marR="0" lvl="0" indent="0" algn="ctr" rtl="0">
              <a:spcBef>
                <a:spcPts val="0"/>
              </a:spcBef>
              <a:spcAft>
                <a:spcPts val="0"/>
              </a:spcAft>
              <a:buClr>
                <a:srgbClr val="7B3FA0"/>
              </a:buClr>
              <a:buSzPts val="913"/>
              <a:buFont typeface="Calibri"/>
              <a:buNone/>
            </a:pPr>
            <a:r>
              <a:rPr lang="en-US" sz="913" b="0" i="0" u="none" strike="noStrike" cap="none">
                <a:solidFill>
                  <a:srgbClr val="7B3FA0"/>
                </a:solidFill>
                <a:latin typeface="Calibri"/>
                <a:ea typeface="Calibri"/>
                <a:cs typeface="Calibri"/>
                <a:sym typeface="Calibri"/>
              </a:rPr>
              <a:t>31.7%</a:t>
            </a:r>
            <a:endParaRPr sz="913" b="0" i="0" u="none" strike="noStrike" cap="none">
              <a:solidFill>
                <a:schemeClr val="dk1"/>
              </a:solidFill>
              <a:latin typeface="Calibri"/>
              <a:ea typeface="Calibri"/>
              <a:cs typeface="Calibri"/>
              <a:sym typeface="Calibri"/>
            </a:endParaRPr>
          </a:p>
        </p:txBody>
      </p:sp>
      <p:sp>
        <p:nvSpPr>
          <p:cNvPr id="269" name="Google Shape;269;p10"/>
          <p:cNvSpPr/>
          <p:nvPr/>
        </p:nvSpPr>
        <p:spPr>
          <a:xfrm>
            <a:off x="5678035" y="2243832"/>
            <a:ext cx="2796000" cy="400500"/>
          </a:xfrm>
          <a:prstGeom prst="rect">
            <a:avLst/>
          </a:prstGeom>
          <a:solidFill>
            <a:srgbClr val="FFFFFF"/>
          </a:solidFill>
          <a:ln w="8675" cap="flat" cmpd="sng">
            <a:solidFill>
              <a:srgbClr val="E8E0F0"/>
            </a:solidFill>
            <a:prstDash val="solid"/>
            <a:round/>
            <a:headEnd type="none" w="sm" len="sm"/>
            <a:tailEnd type="none" w="sm" len="sm"/>
          </a:ln>
        </p:spPr>
        <p:txBody>
          <a:bodyPr spcFirstLastPara="1" wrap="square" lIns="83450" tIns="83450" rIns="83450" bIns="83450" anchor="ctr" anchorCtr="0">
            <a:noAutofit/>
          </a:bodyPr>
          <a:lstStyle/>
          <a:p>
            <a:pPr marL="0" lvl="0" indent="0" algn="l" rtl="0">
              <a:spcBef>
                <a:spcPts val="0"/>
              </a:spcBef>
              <a:spcAft>
                <a:spcPts val="0"/>
              </a:spcAft>
              <a:buNone/>
            </a:pPr>
            <a:endParaRPr/>
          </a:p>
        </p:txBody>
      </p:sp>
      <p:sp>
        <p:nvSpPr>
          <p:cNvPr id="270" name="Google Shape;270;p10"/>
          <p:cNvSpPr/>
          <p:nvPr/>
        </p:nvSpPr>
        <p:spPr>
          <a:xfrm>
            <a:off x="5744809" y="2293912"/>
            <a:ext cx="1419000" cy="292200"/>
          </a:xfrm>
          <a:prstGeom prst="rect">
            <a:avLst/>
          </a:prstGeom>
          <a:noFill/>
          <a:ln>
            <a:noFill/>
          </a:ln>
        </p:spPr>
        <p:txBody>
          <a:bodyPr spcFirstLastPara="1" wrap="square" lIns="83450" tIns="41725" rIns="83450" bIns="41725" anchor="ctr" anchorCtr="0">
            <a:noAutofit/>
          </a:bodyPr>
          <a:lstStyle/>
          <a:p>
            <a:pPr marL="0" marR="0" lvl="0" indent="0" algn="l" rtl="0">
              <a:spcBef>
                <a:spcPts val="0"/>
              </a:spcBef>
              <a:spcAft>
                <a:spcPts val="0"/>
              </a:spcAft>
              <a:buClr>
                <a:srgbClr val="1A1A2E"/>
              </a:buClr>
              <a:buSzPts val="913"/>
              <a:buFont typeface="Calibri"/>
              <a:buNone/>
            </a:pPr>
            <a:r>
              <a:rPr lang="en-US" sz="913" b="0" i="0" u="none" strike="noStrike" cap="none">
                <a:solidFill>
                  <a:srgbClr val="1A1A2E"/>
                </a:solidFill>
                <a:latin typeface="Calibri"/>
                <a:ea typeface="Calibri"/>
                <a:cs typeface="Calibri"/>
                <a:sym typeface="Calibri"/>
              </a:rPr>
              <a:t>High-Roller Reserve</a:t>
            </a:r>
            <a:endParaRPr sz="913" b="0" i="0" u="none" strike="noStrike" cap="none">
              <a:solidFill>
                <a:schemeClr val="dk1"/>
              </a:solidFill>
              <a:latin typeface="Calibri"/>
              <a:ea typeface="Calibri"/>
              <a:cs typeface="Calibri"/>
              <a:sym typeface="Calibri"/>
            </a:endParaRPr>
          </a:p>
        </p:txBody>
      </p:sp>
      <p:sp>
        <p:nvSpPr>
          <p:cNvPr id="271" name="Google Shape;271;p10"/>
          <p:cNvSpPr/>
          <p:nvPr/>
        </p:nvSpPr>
        <p:spPr>
          <a:xfrm>
            <a:off x="7180453" y="2293912"/>
            <a:ext cx="751200" cy="292200"/>
          </a:xfrm>
          <a:prstGeom prst="rect">
            <a:avLst/>
          </a:prstGeom>
          <a:noFill/>
          <a:ln>
            <a:noFill/>
          </a:ln>
        </p:spPr>
        <p:txBody>
          <a:bodyPr spcFirstLastPara="1" wrap="square" lIns="83450" tIns="41725" rIns="83450" bIns="41725" anchor="ctr" anchorCtr="0">
            <a:noAutofit/>
          </a:bodyPr>
          <a:lstStyle/>
          <a:p>
            <a:pPr marL="0" marR="0" lvl="0" indent="0" algn="r" rtl="0">
              <a:spcBef>
                <a:spcPts val="0"/>
              </a:spcBef>
              <a:spcAft>
                <a:spcPts val="0"/>
              </a:spcAft>
              <a:buClr>
                <a:srgbClr val="4A4A6A"/>
              </a:buClr>
              <a:buSzPts val="913"/>
              <a:buFont typeface="Calibri"/>
              <a:buNone/>
            </a:pPr>
            <a:r>
              <a:rPr lang="en-US" sz="913" b="0" i="0" u="none" strike="noStrike" cap="none">
                <a:solidFill>
                  <a:srgbClr val="4A4A6A"/>
                </a:solidFill>
                <a:latin typeface="Calibri"/>
                <a:ea typeface="Calibri"/>
                <a:cs typeface="Calibri"/>
                <a:sym typeface="Calibri"/>
              </a:rPr>
              <a:t>10,000,000</a:t>
            </a:r>
            <a:endParaRPr sz="913" b="0" i="0" u="none" strike="noStrike" cap="none">
              <a:solidFill>
                <a:schemeClr val="dk1"/>
              </a:solidFill>
              <a:latin typeface="Calibri"/>
              <a:ea typeface="Calibri"/>
              <a:cs typeface="Calibri"/>
              <a:sym typeface="Calibri"/>
            </a:endParaRPr>
          </a:p>
        </p:txBody>
      </p:sp>
      <p:sp>
        <p:nvSpPr>
          <p:cNvPr id="272" name="Google Shape;272;p10"/>
          <p:cNvSpPr/>
          <p:nvPr/>
        </p:nvSpPr>
        <p:spPr>
          <a:xfrm>
            <a:off x="7889928" y="2293912"/>
            <a:ext cx="542400" cy="292200"/>
          </a:xfrm>
          <a:prstGeom prst="rect">
            <a:avLst/>
          </a:prstGeom>
          <a:noFill/>
          <a:ln>
            <a:noFill/>
          </a:ln>
        </p:spPr>
        <p:txBody>
          <a:bodyPr spcFirstLastPara="1" wrap="square" lIns="83450" tIns="41725" rIns="83450" bIns="41725" anchor="ctr" anchorCtr="0">
            <a:noAutofit/>
          </a:bodyPr>
          <a:lstStyle/>
          <a:p>
            <a:pPr marL="0" marR="0" lvl="0" indent="0" algn="ctr" rtl="0">
              <a:spcBef>
                <a:spcPts val="0"/>
              </a:spcBef>
              <a:spcAft>
                <a:spcPts val="0"/>
              </a:spcAft>
              <a:buClr>
                <a:srgbClr val="7B3FA0"/>
              </a:buClr>
              <a:buSzPts val="913"/>
              <a:buFont typeface="Calibri"/>
              <a:buNone/>
            </a:pPr>
            <a:r>
              <a:rPr lang="en-US" sz="913" b="0" i="0" u="none" strike="noStrike" cap="none">
                <a:solidFill>
                  <a:srgbClr val="7B3FA0"/>
                </a:solidFill>
                <a:latin typeface="Calibri"/>
                <a:ea typeface="Calibri"/>
                <a:cs typeface="Calibri"/>
                <a:sym typeface="Calibri"/>
              </a:rPr>
              <a:t>10.0%</a:t>
            </a:r>
            <a:endParaRPr sz="913" b="0" i="0" u="none" strike="noStrike" cap="none">
              <a:solidFill>
                <a:schemeClr val="dk1"/>
              </a:solidFill>
              <a:latin typeface="Calibri"/>
              <a:ea typeface="Calibri"/>
              <a:cs typeface="Calibri"/>
              <a:sym typeface="Calibri"/>
            </a:endParaRPr>
          </a:p>
        </p:txBody>
      </p:sp>
      <p:sp>
        <p:nvSpPr>
          <p:cNvPr id="273" name="Google Shape;273;p10"/>
          <p:cNvSpPr/>
          <p:nvPr/>
        </p:nvSpPr>
        <p:spPr>
          <a:xfrm>
            <a:off x="5678035" y="2677862"/>
            <a:ext cx="2796000" cy="400500"/>
          </a:xfrm>
          <a:prstGeom prst="rect">
            <a:avLst/>
          </a:prstGeom>
          <a:solidFill>
            <a:srgbClr val="F8F7FC"/>
          </a:solidFill>
          <a:ln w="8675" cap="flat" cmpd="sng">
            <a:solidFill>
              <a:srgbClr val="E8E0F0"/>
            </a:solidFill>
            <a:prstDash val="solid"/>
            <a:round/>
            <a:headEnd type="none" w="sm" len="sm"/>
            <a:tailEnd type="none" w="sm" len="sm"/>
          </a:ln>
        </p:spPr>
        <p:txBody>
          <a:bodyPr spcFirstLastPara="1" wrap="square" lIns="83450" tIns="83450" rIns="83450" bIns="83450" anchor="ctr" anchorCtr="0">
            <a:noAutofit/>
          </a:bodyPr>
          <a:lstStyle/>
          <a:p>
            <a:pPr marL="0" lvl="0" indent="0" algn="l" rtl="0">
              <a:spcBef>
                <a:spcPts val="0"/>
              </a:spcBef>
              <a:spcAft>
                <a:spcPts val="0"/>
              </a:spcAft>
              <a:buNone/>
            </a:pPr>
            <a:endParaRPr/>
          </a:p>
        </p:txBody>
      </p:sp>
      <p:sp>
        <p:nvSpPr>
          <p:cNvPr id="274" name="Google Shape;274;p10"/>
          <p:cNvSpPr/>
          <p:nvPr/>
        </p:nvSpPr>
        <p:spPr>
          <a:xfrm>
            <a:off x="5744809" y="2727943"/>
            <a:ext cx="1419000" cy="292200"/>
          </a:xfrm>
          <a:prstGeom prst="rect">
            <a:avLst/>
          </a:prstGeom>
          <a:noFill/>
          <a:ln>
            <a:noFill/>
          </a:ln>
        </p:spPr>
        <p:txBody>
          <a:bodyPr spcFirstLastPara="1" wrap="square" lIns="83450" tIns="41725" rIns="83450" bIns="41725" anchor="ctr" anchorCtr="0">
            <a:noAutofit/>
          </a:bodyPr>
          <a:lstStyle/>
          <a:p>
            <a:pPr marL="0" marR="0" lvl="0" indent="0" algn="l" rtl="0">
              <a:spcBef>
                <a:spcPts val="0"/>
              </a:spcBef>
              <a:spcAft>
                <a:spcPts val="0"/>
              </a:spcAft>
              <a:buClr>
                <a:srgbClr val="1A1A2E"/>
              </a:buClr>
              <a:buSzPts val="913"/>
              <a:buFont typeface="Calibri"/>
              <a:buNone/>
            </a:pPr>
            <a:r>
              <a:rPr lang="en-US" sz="913" b="0" i="0" u="none" strike="noStrike" cap="none">
                <a:solidFill>
                  <a:srgbClr val="1A1A2E"/>
                </a:solidFill>
                <a:latin typeface="Calibri"/>
                <a:ea typeface="Calibri"/>
                <a:cs typeface="Calibri"/>
                <a:sym typeface="Calibri"/>
              </a:rPr>
              <a:t>Team Allocations</a:t>
            </a:r>
            <a:endParaRPr sz="913" b="0" i="0" u="none" strike="noStrike" cap="none">
              <a:solidFill>
                <a:schemeClr val="dk1"/>
              </a:solidFill>
              <a:latin typeface="Calibri"/>
              <a:ea typeface="Calibri"/>
              <a:cs typeface="Calibri"/>
              <a:sym typeface="Calibri"/>
            </a:endParaRPr>
          </a:p>
        </p:txBody>
      </p:sp>
      <p:sp>
        <p:nvSpPr>
          <p:cNvPr id="275" name="Google Shape;275;p10"/>
          <p:cNvSpPr/>
          <p:nvPr/>
        </p:nvSpPr>
        <p:spPr>
          <a:xfrm>
            <a:off x="7180453" y="2727943"/>
            <a:ext cx="751200" cy="292200"/>
          </a:xfrm>
          <a:prstGeom prst="rect">
            <a:avLst/>
          </a:prstGeom>
          <a:noFill/>
          <a:ln>
            <a:noFill/>
          </a:ln>
        </p:spPr>
        <p:txBody>
          <a:bodyPr spcFirstLastPara="1" wrap="square" lIns="83450" tIns="41725" rIns="83450" bIns="41725" anchor="ctr" anchorCtr="0">
            <a:noAutofit/>
          </a:bodyPr>
          <a:lstStyle/>
          <a:p>
            <a:pPr marL="0" marR="0" lvl="0" indent="0" algn="r" rtl="0">
              <a:spcBef>
                <a:spcPts val="0"/>
              </a:spcBef>
              <a:spcAft>
                <a:spcPts val="0"/>
              </a:spcAft>
              <a:buClr>
                <a:srgbClr val="4A4A6A"/>
              </a:buClr>
              <a:buSzPts val="913"/>
              <a:buFont typeface="Calibri"/>
              <a:buNone/>
            </a:pPr>
            <a:r>
              <a:rPr lang="en-US" sz="913" b="0" i="0" u="none" strike="noStrike" cap="none">
                <a:solidFill>
                  <a:srgbClr val="4A4A6A"/>
                </a:solidFill>
                <a:latin typeface="Calibri"/>
                <a:ea typeface="Calibri"/>
                <a:cs typeface="Calibri"/>
                <a:sym typeface="Calibri"/>
              </a:rPr>
              <a:t>4,275,000</a:t>
            </a:r>
            <a:endParaRPr sz="913" b="0" i="0" u="none" strike="noStrike" cap="none">
              <a:solidFill>
                <a:schemeClr val="dk1"/>
              </a:solidFill>
              <a:latin typeface="Calibri"/>
              <a:ea typeface="Calibri"/>
              <a:cs typeface="Calibri"/>
              <a:sym typeface="Calibri"/>
            </a:endParaRPr>
          </a:p>
        </p:txBody>
      </p:sp>
      <p:sp>
        <p:nvSpPr>
          <p:cNvPr id="276" name="Google Shape;276;p10"/>
          <p:cNvSpPr/>
          <p:nvPr/>
        </p:nvSpPr>
        <p:spPr>
          <a:xfrm>
            <a:off x="7889928" y="2727943"/>
            <a:ext cx="542400" cy="292200"/>
          </a:xfrm>
          <a:prstGeom prst="rect">
            <a:avLst/>
          </a:prstGeom>
          <a:noFill/>
          <a:ln>
            <a:noFill/>
          </a:ln>
        </p:spPr>
        <p:txBody>
          <a:bodyPr spcFirstLastPara="1" wrap="square" lIns="83450" tIns="41725" rIns="83450" bIns="41725" anchor="ctr" anchorCtr="0">
            <a:noAutofit/>
          </a:bodyPr>
          <a:lstStyle/>
          <a:p>
            <a:pPr marL="0" marR="0" lvl="0" indent="0" algn="ctr" rtl="0">
              <a:spcBef>
                <a:spcPts val="0"/>
              </a:spcBef>
              <a:spcAft>
                <a:spcPts val="0"/>
              </a:spcAft>
              <a:buClr>
                <a:srgbClr val="7B3FA0"/>
              </a:buClr>
              <a:buSzPts val="913"/>
              <a:buFont typeface="Calibri"/>
              <a:buNone/>
            </a:pPr>
            <a:r>
              <a:rPr lang="en-US" sz="913" b="0" i="0" u="none" strike="noStrike" cap="none">
                <a:solidFill>
                  <a:srgbClr val="7B3FA0"/>
                </a:solidFill>
                <a:latin typeface="Calibri"/>
                <a:ea typeface="Calibri"/>
                <a:cs typeface="Calibri"/>
                <a:sym typeface="Calibri"/>
              </a:rPr>
              <a:t>4.3%</a:t>
            </a:r>
            <a:endParaRPr sz="913" b="0" i="0" u="none" strike="noStrike" cap="none">
              <a:solidFill>
                <a:schemeClr val="dk1"/>
              </a:solidFill>
              <a:latin typeface="Calibri"/>
              <a:ea typeface="Calibri"/>
              <a:cs typeface="Calibri"/>
              <a:sym typeface="Calibri"/>
            </a:endParaRPr>
          </a:p>
        </p:txBody>
      </p:sp>
      <p:sp>
        <p:nvSpPr>
          <p:cNvPr id="277" name="Google Shape;277;p10"/>
          <p:cNvSpPr/>
          <p:nvPr/>
        </p:nvSpPr>
        <p:spPr>
          <a:xfrm>
            <a:off x="5678035" y="3111893"/>
            <a:ext cx="2796000" cy="400500"/>
          </a:xfrm>
          <a:prstGeom prst="rect">
            <a:avLst/>
          </a:prstGeom>
          <a:solidFill>
            <a:srgbClr val="FFFFFF"/>
          </a:solidFill>
          <a:ln w="8675" cap="flat" cmpd="sng">
            <a:solidFill>
              <a:srgbClr val="E8E0F0"/>
            </a:solidFill>
            <a:prstDash val="solid"/>
            <a:round/>
            <a:headEnd type="none" w="sm" len="sm"/>
            <a:tailEnd type="none" w="sm" len="sm"/>
          </a:ln>
        </p:spPr>
        <p:txBody>
          <a:bodyPr spcFirstLastPara="1" wrap="square" lIns="83450" tIns="83450" rIns="83450" bIns="83450" anchor="ctr" anchorCtr="0">
            <a:noAutofit/>
          </a:bodyPr>
          <a:lstStyle/>
          <a:p>
            <a:pPr marL="0" lvl="0" indent="0" algn="l" rtl="0">
              <a:spcBef>
                <a:spcPts val="0"/>
              </a:spcBef>
              <a:spcAft>
                <a:spcPts val="0"/>
              </a:spcAft>
              <a:buNone/>
            </a:pPr>
            <a:endParaRPr/>
          </a:p>
        </p:txBody>
      </p:sp>
      <p:sp>
        <p:nvSpPr>
          <p:cNvPr id="278" name="Google Shape;278;p10"/>
          <p:cNvSpPr/>
          <p:nvPr/>
        </p:nvSpPr>
        <p:spPr>
          <a:xfrm>
            <a:off x="5744809" y="3161974"/>
            <a:ext cx="1419000" cy="292200"/>
          </a:xfrm>
          <a:prstGeom prst="rect">
            <a:avLst/>
          </a:prstGeom>
          <a:noFill/>
          <a:ln>
            <a:noFill/>
          </a:ln>
        </p:spPr>
        <p:txBody>
          <a:bodyPr spcFirstLastPara="1" wrap="square" lIns="83450" tIns="41725" rIns="83450" bIns="41725" anchor="ctr" anchorCtr="0">
            <a:noAutofit/>
          </a:bodyPr>
          <a:lstStyle/>
          <a:p>
            <a:pPr marL="0" marR="0" lvl="0" indent="0" algn="l" rtl="0">
              <a:spcBef>
                <a:spcPts val="0"/>
              </a:spcBef>
              <a:spcAft>
                <a:spcPts val="0"/>
              </a:spcAft>
              <a:buClr>
                <a:srgbClr val="1A1A2E"/>
              </a:buClr>
              <a:buSzPts val="913"/>
              <a:buFont typeface="Calibri"/>
              <a:buNone/>
            </a:pPr>
            <a:r>
              <a:rPr lang="en-US" sz="913" b="0" i="0" u="none" strike="noStrike" cap="none">
                <a:solidFill>
                  <a:srgbClr val="1A1A2E"/>
                </a:solidFill>
                <a:latin typeface="Calibri"/>
                <a:ea typeface="Calibri"/>
                <a:cs typeface="Calibri"/>
                <a:sym typeface="Calibri"/>
              </a:rPr>
              <a:t>Pre-Seed Remaining</a:t>
            </a:r>
            <a:endParaRPr sz="913" b="0" i="0" u="none" strike="noStrike" cap="none">
              <a:solidFill>
                <a:schemeClr val="dk1"/>
              </a:solidFill>
              <a:latin typeface="Calibri"/>
              <a:ea typeface="Calibri"/>
              <a:cs typeface="Calibri"/>
              <a:sym typeface="Calibri"/>
            </a:endParaRPr>
          </a:p>
        </p:txBody>
      </p:sp>
      <p:sp>
        <p:nvSpPr>
          <p:cNvPr id="279" name="Google Shape;279;p10"/>
          <p:cNvSpPr/>
          <p:nvPr/>
        </p:nvSpPr>
        <p:spPr>
          <a:xfrm>
            <a:off x="7180453" y="3161974"/>
            <a:ext cx="751200" cy="292200"/>
          </a:xfrm>
          <a:prstGeom prst="rect">
            <a:avLst/>
          </a:prstGeom>
          <a:noFill/>
          <a:ln>
            <a:noFill/>
          </a:ln>
        </p:spPr>
        <p:txBody>
          <a:bodyPr spcFirstLastPara="1" wrap="square" lIns="83450" tIns="41725" rIns="83450" bIns="41725" anchor="ctr" anchorCtr="0">
            <a:noAutofit/>
          </a:bodyPr>
          <a:lstStyle/>
          <a:p>
            <a:pPr marL="0" marR="0" lvl="0" indent="0" algn="r" rtl="0">
              <a:spcBef>
                <a:spcPts val="0"/>
              </a:spcBef>
              <a:spcAft>
                <a:spcPts val="0"/>
              </a:spcAft>
              <a:buClr>
                <a:srgbClr val="4A4A6A"/>
              </a:buClr>
              <a:buSzPts val="913"/>
              <a:buFont typeface="Calibri"/>
              <a:buNone/>
            </a:pPr>
            <a:r>
              <a:rPr lang="en-US" sz="913" b="0" i="0" u="none" strike="noStrike" cap="none">
                <a:solidFill>
                  <a:srgbClr val="4A4A6A"/>
                </a:solidFill>
                <a:latin typeface="Calibri"/>
                <a:ea typeface="Calibri"/>
                <a:cs typeface="Calibri"/>
                <a:sym typeface="Calibri"/>
              </a:rPr>
              <a:t>2,702,969</a:t>
            </a:r>
            <a:endParaRPr sz="913" b="0" i="0" u="none" strike="noStrike" cap="none">
              <a:solidFill>
                <a:schemeClr val="dk1"/>
              </a:solidFill>
              <a:latin typeface="Calibri"/>
              <a:ea typeface="Calibri"/>
              <a:cs typeface="Calibri"/>
              <a:sym typeface="Calibri"/>
            </a:endParaRPr>
          </a:p>
        </p:txBody>
      </p:sp>
      <p:sp>
        <p:nvSpPr>
          <p:cNvPr id="280" name="Google Shape;280;p10"/>
          <p:cNvSpPr/>
          <p:nvPr/>
        </p:nvSpPr>
        <p:spPr>
          <a:xfrm>
            <a:off x="7889928" y="3161974"/>
            <a:ext cx="542400" cy="292200"/>
          </a:xfrm>
          <a:prstGeom prst="rect">
            <a:avLst/>
          </a:prstGeom>
          <a:noFill/>
          <a:ln>
            <a:noFill/>
          </a:ln>
        </p:spPr>
        <p:txBody>
          <a:bodyPr spcFirstLastPara="1" wrap="square" lIns="83450" tIns="41725" rIns="83450" bIns="41725" anchor="ctr" anchorCtr="0">
            <a:noAutofit/>
          </a:bodyPr>
          <a:lstStyle/>
          <a:p>
            <a:pPr marL="0" marR="0" lvl="0" indent="0" algn="ctr" rtl="0">
              <a:spcBef>
                <a:spcPts val="0"/>
              </a:spcBef>
              <a:spcAft>
                <a:spcPts val="0"/>
              </a:spcAft>
              <a:buClr>
                <a:srgbClr val="7B3FA0"/>
              </a:buClr>
              <a:buSzPts val="913"/>
              <a:buFont typeface="Calibri"/>
              <a:buNone/>
            </a:pPr>
            <a:r>
              <a:rPr lang="en-US" sz="913" b="0" i="0" u="none" strike="noStrike" cap="none">
                <a:solidFill>
                  <a:srgbClr val="7B3FA0"/>
                </a:solidFill>
                <a:latin typeface="Calibri"/>
                <a:ea typeface="Calibri"/>
                <a:cs typeface="Calibri"/>
                <a:sym typeface="Calibri"/>
              </a:rPr>
              <a:t>2.7%</a:t>
            </a:r>
            <a:endParaRPr sz="913" b="0" i="0" u="none" strike="noStrike" cap="none">
              <a:solidFill>
                <a:schemeClr val="dk1"/>
              </a:solidFill>
              <a:latin typeface="Calibri"/>
              <a:ea typeface="Calibri"/>
              <a:cs typeface="Calibri"/>
              <a:sym typeface="Calibri"/>
            </a:endParaRPr>
          </a:p>
        </p:txBody>
      </p:sp>
      <p:sp>
        <p:nvSpPr>
          <p:cNvPr id="281" name="Google Shape;281;p10"/>
          <p:cNvSpPr/>
          <p:nvPr/>
        </p:nvSpPr>
        <p:spPr>
          <a:xfrm>
            <a:off x="5678035" y="3545924"/>
            <a:ext cx="2796000" cy="400500"/>
          </a:xfrm>
          <a:prstGeom prst="rect">
            <a:avLst/>
          </a:prstGeom>
          <a:solidFill>
            <a:srgbClr val="F8F7FC"/>
          </a:solidFill>
          <a:ln w="8675" cap="flat" cmpd="sng">
            <a:solidFill>
              <a:srgbClr val="E8E0F0"/>
            </a:solidFill>
            <a:prstDash val="solid"/>
            <a:round/>
            <a:headEnd type="none" w="sm" len="sm"/>
            <a:tailEnd type="none" w="sm" len="sm"/>
          </a:ln>
        </p:spPr>
        <p:txBody>
          <a:bodyPr spcFirstLastPara="1" wrap="square" lIns="83450" tIns="83450" rIns="83450" bIns="83450" anchor="ctr" anchorCtr="0">
            <a:noAutofit/>
          </a:bodyPr>
          <a:lstStyle/>
          <a:p>
            <a:pPr marL="0" lvl="0" indent="0" algn="l" rtl="0">
              <a:spcBef>
                <a:spcPts val="0"/>
              </a:spcBef>
              <a:spcAft>
                <a:spcPts val="0"/>
              </a:spcAft>
              <a:buNone/>
            </a:pPr>
            <a:endParaRPr/>
          </a:p>
        </p:txBody>
      </p:sp>
      <p:sp>
        <p:nvSpPr>
          <p:cNvPr id="282" name="Google Shape;282;p10"/>
          <p:cNvSpPr/>
          <p:nvPr/>
        </p:nvSpPr>
        <p:spPr>
          <a:xfrm>
            <a:off x="5744809" y="3596004"/>
            <a:ext cx="1419000" cy="292200"/>
          </a:xfrm>
          <a:prstGeom prst="rect">
            <a:avLst/>
          </a:prstGeom>
          <a:noFill/>
          <a:ln>
            <a:noFill/>
          </a:ln>
        </p:spPr>
        <p:txBody>
          <a:bodyPr spcFirstLastPara="1" wrap="square" lIns="83450" tIns="41725" rIns="83450" bIns="41725" anchor="ctr" anchorCtr="0">
            <a:noAutofit/>
          </a:bodyPr>
          <a:lstStyle/>
          <a:p>
            <a:pPr marL="0" marR="0" lvl="0" indent="0" algn="l" rtl="0">
              <a:spcBef>
                <a:spcPts val="0"/>
              </a:spcBef>
              <a:spcAft>
                <a:spcPts val="0"/>
              </a:spcAft>
              <a:buClr>
                <a:srgbClr val="1A1A2E"/>
              </a:buClr>
              <a:buSzPts val="913"/>
              <a:buFont typeface="Calibri"/>
              <a:buNone/>
            </a:pPr>
            <a:r>
              <a:rPr lang="en-US" sz="913" b="0" i="0" u="none" strike="noStrike" cap="none">
                <a:solidFill>
                  <a:srgbClr val="1A1A2E"/>
                </a:solidFill>
                <a:latin typeface="Calibri"/>
                <a:ea typeface="Calibri"/>
                <a:cs typeface="Calibri"/>
                <a:sym typeface="Calibri"/>
              </a:rPr>
              <a:t>Pre-Seed Closed</a:t>
            </a:r>
            <a:endParaRPr sz="913" b="0" i="0" u="none" strike="noStrike" cap="none">
              <a:solidFill>
                <a:schemeClr val="dk1"/>
              </a:solidFill>
              <a:latin typeface="Calibri"/>
              <a:ea typeface="Calibri"/>
              <a:cs typeface="Calibri"/>
              <a:sym typeface="Calibri"/>
            </a:endParaRPr>
          </a:p>
        </p:txBody>
      </p:sp>
      <p:sp>
        <p:nvSpPr>
          <p:cNvPr id="283" name="Google Shape;283;p10"/>
          <p:cNvSpPr/>
          <p:nvPr/>
        </p:nvSpPr>
        <p:spPr>
          <a:xfrm>
            <a:off x="7180453" y="3596004"/>
            <a:ext cx="751200" cy="292200"/>
          </a:xfrm>
          <a:prstGeom prst="rect">
            <a:avLst/>
          </a:prstGeom>
          <a:noFill/>
          <a:ln>
            <a:noFill/>
          </a:ln>
        </p:spPr>
        <p:txBody>
          <a:bodyPr spcFirstLastPara="1" wrap="square" lIns="83450" tIns="41725" rIns="83450" bIns="41725" anchor="ctr" anchorCtr="0">
            <a:noAutofit/>
          </a:bodyPr>
          <a:lstStyle/>
          <a:p>
            <a:pPr marL="0" marR="0" lvl="0" indent="0" algn="r" rtl="0">
              <a:spcBef>
                <a:spcPts val="0"/>
              </a:spcBef>
              <a:spcAft>
                <a:spcPts val="0"/>
              </a:spcAft>
              <a:buClr>
                <a:srgbClr val="4A4A6A"/>
              </a:buClr>
              <a:buSzPts val="913"/>
              <a:buFont typeface="Calibri"/>
              <a:buNone/>
            </a:pPr>
            <a:r>
              <a:rPr lang="en-US" sz="913" b="0" i="0" u="none" strike="noStrike" cap="none">
                <a:solidFill>
                  <a:srgbClr val="4A4A6A"/>
                </a:solidFill>
                <a:latin typeface="Calibri"/>
                <a:ea typeface="Calibri"/>
                <a:cs typeface="Calibri"/>
                <a:sym typeface="Calibri"/>
              </a:rPr>
              <a:t>297,031</a:t>
            </a:r>
            <a:endParaRPr sz="913" b="0" i="0" u="none" strike="noStrike" cap="none">
              <a:solidFill>
                <a:schemeClr val="dk1"/>
              </a:solidFill>
              <a:latin typeface="Calibri"/>
              <a:ea typeface="Calibri"/>
              <a:cs typeface="Calibri"/>
              <a:sym typeface="Calibri"/>
            </a:endParaRPr>
          </a:p>
        </p:txBody>
      </p:sp>
      <p:sp>
        <p:nvSpPr>
          <p:cNvPr id="284" name="Google Shape;284;p10"/>
          <p:cNvSpPr/>
          <p:nvPr/>
        </p:nvSpPr>
        <p:spPr>
          <a:xfrm>
            <a:off x="7889928" y="3596004"/>
            <a:ext cx="542400" cy="292200"/>
          </a:xfrm>
          <a:prstGeom prst="rect">
            <a:avLst/>
          </a:prstGeom>
          <a:noFill/>
          <a:ln>
            <a:noFill/>
          </a:ln>
        </p:spPr>
        <p:txBody>
          <a:bodyPr spcFirstLastPara="1" wrap="square" lIns="83450" tIns="41725" rIns="83450" bIns="41725" anchor="ctr" anchorCtr="0">
            <a:noAutofit/>
          </a:bodyPr>
          <a:lstStyle/>
          <a:p>
            <a:pPr marL="0" marR="0" lvl="0" indent="0" algn="ctr" rtl="0">
              <a:spcBef>
                <a:spcPts val="0"/>
              </a:spcBef>
              <a:spcAft>
                <a:spcPts val="0"/>
              </a:spcAft>
              <a:buClr>
                <a:srgbClr val="7B3FA0"/>
              </a:buClr>
              <a:buSzPts val="913"/>
              <a:buFont typeface="Calibri"/>
              <a:buNone/>
            </a:pPr>
            <a:r>
              <a:rPr lang="en-US" sz="913" b="0" i="0" u="none" strike="noStrike" cap="none">
                <a:solidFill>
                  <a:srgbClr val="7B3FA0"/>
                </a:solidFill>
                <a:latin typeface="Calibri"/>
                <a:ea typeface="Calibri"/>
                <a:cs typeface="Calibri"/>
                <a:sym typeface="Calibri"/>
              </a:rPr>
              <a:t>0.3%</a:t>
            </a:r>
            <a:endParaRPr sz="913" b="0" i="0" u="none" strike="noStrike" cap="none">
              <a:solidFill>
                <a:schemeClr val="dk1"/>
              </a:solidFill>
              <a:latin typeface="Calibri"/>
              <a:ea typeface="Calibri"/>
              <a:cs typeface="Calibri"/>
              <a:sym typeface="Calibri"/>
            </a:endParaRPr>
          </a:p>
        </p:txBody>
      </p:sp>
      <p:sp>
        <p:nvSpPr>
          <p:cNvPr id="285" name="Google Shape;285;p10"/>
          <p:cNvSpPr/>
          <p:nvPr/>
        </p:nvSpPr>
        <p:spPr>
          <a:xfrm>
            <a:off x="5678035" y="3979955"/>
            <a:ext cx="2796000" cy="400500"/>
          </a:xfrm>
          <a:prstGeom prst="rect">
            <a:avLst/>
          </a:prstGeom>
          <a:solidFill>
            <a:srgbClr val="1A1A2E"/>
          </a:solidFill>
          <a:ln w="8675" cap="flat" cmpd="sng">
            <a:solidFill>
              <a:srgbClr val="E8E0F0"/>
            </a:solidFill>
            <a:prstDash val="solid"/>
            <a:round/>
            <a:headEnd type="none" w="sm" len="sm"/>
            <a:tailEnd type="none" w="sm" len="sm"/>
          </a:ln>
        </p:spPr>
        <p:txBody>
          <a:bodyPr spcFirstLastPara="1" wrap="square" lIns="83450" tIns="83450" rIns="83450" bIns="83450" anchor="ctr" anchorCtr="0">
            <a:noAutofit/>
          </a:bodyPr>
          <a:lstStyle/>
          <a:p>
            <a:pPr marL="0" lvl="0" indent="0" algn="l" rtl="0">
              <a:spcBef>
                <a:spcPts val="0"/>
              </a:spcBef>
              <a:spcAft>
                <a:spcPts val="0"/>
              </a:spcAft>
              <a:buNone/>
            </a:pPr>
            <a:endParaRPr/>
          </a:p>
        </p:txBody>
      </p:sp>
      <p:sp>
        <p:nvSpPr>
          <p:cNvPr id="286" name="Google Shape;286;p10"/>
          <p:cNvSpPr/>
          <p:nvPr/>
        </p:nvSpPr>
        <p:spPr>
          <a:xfrm>
            <a:off x="5744809" y="4030035"/>
            <a:ext cx="1419000" cy="292200"/>
          </a:xfrm>
          <a:prstGeom prst="rect">
            <a:avLst/>
          </a:prstGeom>
          <a:noFill/>
          <a:ln>
            <a:noFill/>
          </a:ln>
        </p:spPr>
        <p:txBody>
          <a:bodyPr spcFirstLastPara="1" wrap="square" lIns="83450" tIns="41725" rIns="83450" bIns="41725" anchor="ctr" anchorCtr="0">
            <a:noAutofit/>
          </a:bodyPr>
          <a:lstStyle/>
          <a:p>
            <a:pPr marL="0" marR="0" lvl="0" indent="0" algn="l" rtl="0">
              <a:spcBef>
                <a:spcPts val="0"/>
              </a:spcBef>
              <a:spcAft>
                <a:spcPts val="0"/>
              </a:spcAft>
              <a:buClr>
                <a:srgbClr val="FFFFFF"/>
              </a:buClr>
              <a:buSzPts val="913"/>
              <a:buFont typeface="Calibri"/>
              <a:buNone/>
            </a:pPr>
            <a:r>
              <a:rPr lang="en-US" sz="913" b="1" i="0" u="none" strike="noStrike" cap="none">
                <a:solidFill>
                  <a:srgbClr val="FFFFFF"/>
                </a:solidFill>
                <a:latin typeface="Calibri"/>
                <a:ea typeface="Calibri"/>
                <a:cs typeface="Calibri"/>
                <a:sym typeface="Calibri"/>
              </a:rPr>
              <a:t>TOTAL AUTHORIZED</a:t>
            </a:r>
            <a:endParaRPr sz="913" b="0" i="0" u="none" strike="noStrike" cap="none">
              <a:solidFill>
                <a:schemeClr val="dk1"/>
              </a:solidFill>
              <a:latin typeface="Calibri"/>
              <a:ea typeface="Calibri"/>
              <a:cs typeface="Calibri"/>
              <a:sym typeface="Calibri"/>
            </a:endParaRPr>
          </a:p>
        </p:txBody>
      </p:sp>
      <p:sp>
        <p:nvSpPr>
          <p:cNvPr id="287" name="Google Shape;287;p10"/>
          <p:cNvSpPr/>
          <p:nvPr/>
        </p:nvSpPr>
        <p:spPr>
          <a:xfrm>
            <a:off x="7103581" y="4030038"/>
            <a:ext cx="828000" cy="292200"/>
          </a:xfrm>
          <a:prstGeom prst="rect">
            <a:avLst/>
          </a:prstGeom>
          <a:noFill/>
          <a:ln>
            <a:noFill/>
          </a:ln>
        </p:spPr>
        <p:txBody>
          <a:bodyPr spcFirstLastPara="1" wrap="square" lIns="83450" tIns="41725" rIns="83450" bIns="41725" anchor="ctr" anchorCtr="0">
            <a:noAutofit/>
          </a:bodyPr>
          <a:lstStyle/>
          <a:p>
            <a:pPr marL="0" marR="0" lvl="0" indent="0" algn="r" rtl="0">
              <a:spcBef>
                <a:spcPts val="0"/>
              </a:spcBef>
              <a:spcAft>
                <a:spcPts val="0"/>
              </a:spcAft>
              <a:buClr>
                <a:srgbClr val="FFFFFF"/>
              </a:buClr>
              <a:buSzPts val="913"/>
              <a:buFont typeface="Calibri"/>
              <a:buNone/>
            </a:pPr>
            <a:r>
              <a:rPr lang="en-US" sz="913" b="1" i="0" u="none" strike="noStrike" cap="none">
                <a:solidFill>
                  <a:srgbClr val="FFFFFF"/>
                </a:solidFill>
                <a:latin typeface="Calibri"/>
                <a:ea typeface="Calibri"/>
                <a:cs typeface="Calibri"/>
                <a:sym typeface="Calibri"/>
              </a:rPr>
              <a:t>100,000,0</a:t>
            </a:r>
            <a:r>
              <a:rPr lang="en-US" sz="913" b="1">
                <a:solidFill>
                  <a:srgbClr val="FFFFFF"/>
                </a:solidFill>
                <a:latin typeface="Calibri"/>
                <a:ea typeface="Calibri"/>
                <a:cs typeface="Calibri"/>
                <a:sym typeface="Calibri"/>
              </a:rPr>
              <a:t>0</a:t>
            </a:r>
            <a:r>
              <a:rPr lang="en-US" sz="913" b="1" i="0" u="none" strike="noStrike" cap="none">
                <a:solidFill>
                  <a:srgbClr val="FFFFFF"/>
                </a:solidFill>
                <a:latin typeface="Calibri"/>
                <a:ea typeface="Calibri"/>
                <a:cs typeface="Calibri"/>
                <a:sym typeface="Calibri"/>
              </a:rPr>
              <a:t>0</a:t>
            </a:r>
            <a:endParaRPr sz="913" b="0" i="0" u="none" strike="noStrike" cap="none">
              <a:solidFill>
                <a:schemeClr val="dk1"/>
              </a:solidFill>
              <a:latin typeface="Calibri"/>
              <a:ea typeface="Calibri"/>
              <a:cs typeface="Calibri"/>
              <a:sym typeface="Calibri"/>
            </a:endParaRPr>
          </a:p>
        </p:txBody>
      </p:sp>
      <p:sp>
        <p:nvSpPr>
          <p:cNvPr id="288" name="Google Shape;288;p10"/>
          <p:cNvSpPr/>
          <p:nvPr/>
        </p:nvSpPr>
        <p:spPr>
          <a:xfrm>
            <a:off x="7889928" y="4030035"/>
            <a:ext cx="542400" cy="292200"/>
          </a:xfrm>
          <a:prstGeom prst="rect">
            <a:avLst/>
          </a:prstGeom>
          <a:noFill/>
          <a:ln>
            <a:noFill/>
          </a:ln>
        </p:spPr>
        <p:txBody>
          <a:bodyPr spcFirstLastPara="1" wrap="square" lIns="83450" tIns="41725" rIns="83450" bIns="41725" anchor="ctr" anchorCtr="0">
            <a:noAutofit/>
          </a:bodyPr>
          <a:lstStyle/>
          <a:p>
            <a:pPr marL="0" marR="0" lvl="0" indent="0" algn="ctr" rtl="0">
              <a:spcBef>
                <a:spcPts val="0"/>
              </a:spcBef>
              <a:spcAft>
                <a:spcPts val="0"/>
              </a:spcAft>
              <a:buClr>
                <a:srgbClr val="FFFFFF"/>
              </a:buClr>
              <a:buSzPts val="913"/>
              <a:buFont typeface="Calibri"/>
              <a:buNone/>
            </a:pPr>
            <a:r>
              <a:rPr lang="en-US" sz="913" b="1" i="0" u="none" strike="noStrike" cap="none">
                <a:solidFill>
                  <a:srgbClr val="FFFFFF"/>
                </a:solidFill>
                <a:latin typeface="Calibri"/>
                <a:ea typeface="Calibri"/>
                <a:cs typeface="Calibri"/>
                <a:sym typeface="Calibri"/>
              </a:rPr>
              <a:t>100%</a:t>
            </a:r>
            <a:endParaRPr sz="913" b="0" i="0" u="none" strike="noStrike" cap="none">
              <a:solidFill>
                <a:schemeClr val="dk1"/>
              </a:solidFill>
              <a:latin typeface="Calibri"/>
              <a:ea typeface="Calibri"/>
              <a:cs typeface="Calibri"/>
              <a:sym typeface="Calibri"/>
            </a:endParaRPr>
          </a:p>
        </p:txBody>
      </p:sp>
      <p:pic>
        <p:nvPicPr>
          <p:cNvPr id="289" name="Google Shape;289;p10" title="Logo-Gradient-Transparent.png"/>
          <p:cNvPicPr preferRelativeResize="0"/>
          <p:nvPr/>
        </p:nvPicPr>
        <p:blipFill>
          <a:blip r:embed="rId4">
            <a:alphaModFix/>
          </a:blip>
          <a:stretch>
            <a:fillRect/>
          </a:stretch>
        </p:blipFill>
        <p:spPr>
          <a:xfrm>
            <a:off x="8594925" y="4573518"/>
            <a:ext cx="484776" cy="538555"/>
          </a:xfrm>
          <a:prstGeom prst="rect">
            <a:avLst/>
          </a:prstGeom>
          <a:noFill/>
          <a:ln>
            <a:noFill/>
          </a:ln>
        </p:spPr>
      </p:pic>
      <p:sp>
        <p:nvSpPr>
          <p:cNvPr id="290" name="Google Shape;290;p10"/>
          <p:cNvSpPr txBox="1"/>
          <p:nvPr/>
        </p:nvSpPr>
        <p:spPr>
          <a:xfrm>
            <a:off x="2866800" y="4472200"/>
            <a:ext cx="3410400" cy="3540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US" sz="1100">
                <a:solidFill>
                  <a:schemeClr val="dk1"/>
                </a:solidFill>
              </a:rPr>
              <a:t>Only 3,000,000 shares allocated for current offering.</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95"/>
        <p:cNvGrpSpPr/>
        <p:nvPr/>
      </p:nvGrpSpPr>
      <p:grpSpPr>
        <a:xfrm>
          <a:off x="0" y="0"/>
          <a:ext cx="0" cy="0"/>
          <a:chOff x="0" y="0"/>
          <a:chExt cx="0" cy="0"/>
        </a:xfrm>
      </p:grpSpPr>
      <p:sp>
        <p:nvSpPr>
          <p:cNvPr id="296" name="Google Shape;296;p11"/>
          <p:cNvSpPr/>
          <p:nvPr/>
        </p:nvSpPr>
        <p:spPr>
          <a:xfrm>
            <a:off x="0" y="0"/>
            <a:ext cx="4572000" cy="164592"/>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11"/>
          <p:cNvSpPr/>
          <p:nvPr/>
        </p:nvSpPr>
        <p:spPr>
          <a:xfrm>
            <a:off x="4572000" y="0"/>
            <a:ext cx="4572000" cy="164592"/>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11"/>
          <p:cNvSpPr/>
          <p:nvPr/>
        </p:nvSpPr>
        <p:spPr>
          <a:xfrm>
            <a:off x="868306" y="164600"/>
            <a:ext cx="7490700" cy="4575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1A1A2E"/>
              </a:buClr>
              <a:buSzPts val="2913"/>
              <a:buFont typeface="Calibri"/>
              <a:buNone/>
            </a:pPr>
            <a:r>
              <a:rPr lang="en-US" sz="2913" b="1" i="0" u="none" strike="noStrike" cap="none">
                <a:solidFill>
                  <a:srgbClr val="1A1A2E"/>
                </a:solidFill>
                <a:latin typeface="Calibri"/>
                <a:ea typeface="Calibri"/>
                <a:cs typeface="Calibri"/>
                <a:sym typeface="Calibri"/>
              </a:rPr>
              <a:t>Investment Offering</a:t>
            </a:r>
            <a:endParaRPr sz="2913" b="0" i="0" u="none" strike="noStrike" cap="none">
              <a:solidFill>
                <a:schemeClr val="dk1"/>
              </a:solidFill>
              <a:latin typeface="Calibri"/>
              <a:ea typeface="Calibri"/>
              <a:cs typeface="Calibri"/>
              <a:sym typeface="Calibri"/>
            </a:endParaRPr>
          </a:p>
        </p:txBody>
      </p:sp>
      <p:sp>
        <p:nvSpPr>
          <p:cNvPr id="299" name="Google Shape;299;p11"/>
          <p:cNvSpPr/>
          <p:nvPr/>
        </p:nvSpPr>
        <p:spPr>
          <a:xfrm>
            <a:off x="743463" y="788814"/>
            <a:ext cx="3745200" cy="3495600"/>
          </a:xfrm>
          <a:prstGeom prst="rect">
            <a:avLst/>
          </a:prstGeom>
          <a:solidFill>
            <a:schemeClr val="lt1"/>
          </a:solidFill>
          <a:ln>
            <a:noFill/>
          </a:ln>
        </p:spPr>
        <p:txBody>
          <a:bodyPr spcFirstLastPara="1" wrap="square" lIns="83225" tIns="83225" rIns="83225" bIns="83225" anchor="ctr" anchorCtr="0">
            <a:noAutofit/>
          </a:bodyPr>
          <a:lstStyle/>
          <a:p>
            <a:pPr marL="0" lvl="0" indent="0" algn="l" rtl="0">
              <a:spcBef>
                <a:spcPts val="0"/>
              </a:spcBef>
              <a:spcAft>
                <a:spcPts val="0"/>
              </a:spcAft>
              <a:buNone/>
            </a:pPr>
            <a:endParaRPr/>
          </a:p>
        </p:txBody>
      </p:sp>
      <p:sp>
        <p:nvSpPr>
          <p:cNvPr id="300" name="Google Shape;300;p11"/>
          <p:cNvSpPr/>
          <p:nvPr/>
        </p:nvSpPr>
        <p:spPr>
          <a:xfrm>
            <a:off x="743463" y="788814"/>
            <a:ext cx="1872600" cy="99600"/>
          </a:xfrm>
          <a:prstGeom prst="rect">
            <a:avLst/>
          </a:prstGeom>
          <a:solidFill>
            <a:srgbClr val="7B3FA0"/>
          </a:solidFill>
          <a:ln>
            <a:noFill/>
          </a:ln>
        </p:spPr>
        <p:txBody>
          <a:bodyPr spcFirstLastPara="1" wrap="square" lIns="83225" tIns="83225" rIns="83225" bIns="83225" anchor="ctr" anchorCtr="0">
            <a:noAutofit/>
          </a:bodyPr>
          <a:lstStyle/>
          <a:p>
            <a:pPr marL="0" lvl="0" indent="0" algn="l" rtl="0">
              <a:spcBef>
                <a:spcPts val="0"/>
              </a:spcBef>
              <a:spcAft>
                <a:spcPts val="0"/>
              </a:spcAft>
              <a:buNone/>
            </a:pPr>
            <a:endParaRPr/>
          </a:p>
        </p:txBody>
      </p:sp>
      <p:sp>
        <p:nvSpPr>
          <p:cNvPr id="301" name="Google Shape;301;p11"/>
          <p:cNvSpPr/>
          <p:nvPr/>
        </p:nvSpPr>
        <p:spPr>
          <a:xfrm>
            <a:off x="2616109" y="788814"/>
            <a:ext cx="1872600" cy="99600"/>
          </a:xfrm>
          <a:prstGeom prst="rect">
            <a:avLst/>
          </a:prstGeom>
          <a:solidFill>
            <a:srgbClr val="C94B7A"/>
          </a:solidFill>
          <a:ln>
            <a:noFill/>
          </a:ln>
        </p:spPr>
        <p:txBody>
          <a:bodyPr spcFirstLastPara="1" wrap="square" lIns="83225" tIns="83225" rIns="83225" bIns="83225" anchor="ctr" anchorCtr="0">
            <a:noAutofit/>
          </a:bodyPr>
          <a:lstStyle/>
          <a:p>
            <a:pPr marL="0" lvl="0" indent="0" algn="l" rtl="0">
              <a:spcBef>
                <a:spcPts val="0"/>
              </a:spcBef>
              <a:spcAft>
                <a:spcPts val="0"/>
              </a:spcAft>
              <a:buNone/>
            </a:pPr>
            <a:endParaRPr/>
          </a:p>
        </p:txBody>
      </p:sp>
      <p:sp>
        <p:nvSpPr>
          <p:cNvPr id="302" name="Google Shape;302;p11"/>
          <p:cNvSpPr/>
          <p:nvPr/>
        </p:nvSpPr>
        <p:spPr>
          <a:xfrm>
            <a:off x="909920" y="938625"/>
            <a:ext cx="3412200" cy="3162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FFFFFF"/>
              </a:buClr>
              <a:buSzPts val="1456"/>
              <a:buFont typeface="Calibri"/>
              <a:buNone/>
            </a:pPr>
            <a:r>
              <a:rPr lang="en-US" sz="1456" b="1" i="0" u="none" strike="noStrike" cap="none">
                <a:solidFill>
                  <a:schemeClr val="dk1"/>
                </a:solidFill>
                <a:latin typeface="Calibri"/>
                <a:ea typeface="Calibri"/>
                <a:cs typeface="Calibri"/>
                <a:sym typeface="Calibri"/>
              </a:rPr>
              <a:t>Offering Terms</a:t>
            </a:r>
            <a:endParaRPr sz="1456" b="0" i="0" u="none" strike="noStrike" cap="none">
              <a:solidFill>
                <a:schemeClr val="dk1"/>
              </a:solidFill>
              <a:latin typeface="Calibri"/>
              <a:ea typeface="Calibri"/>
              <a:cs typeface="Calibri"/>
              <a:sym typeface="Calibri"/>
            </a:endParaRPr>
          </a:p>
        </p:txBody>
      </p:sp>
      <p:sp>
        <p:nvSpPr>
          <p:cNvPr id="303" name="Google Shape;303;p11"/>
          <p:cNvSpPr/>
          <p:nvPr/>
        </p:nvSpPr>
        <p:spPr>
          <a:xfrm>
            <a:off x="909920" y="1329800"/>
            <a:ext cx="19140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AAAACC"/>
              </a:buClr>
              <a:buSzPts val="1001"/>
              <a:buFont typeface="Calibri"/>
              <a:buNone/>
            </a:pPr>
            <a:r>
              <a:rPr lang="en-US" sz="1001" b="0" i="0" u="none" strike="noStrike" cap="none">
                <a:solidFill>
                  <a:srgbClr val="AAAACC"/>
                </a:solidFill>
                <a:latin typeface="Calibri"/>
                <a:ea typeface="Calibri"/>
                <a:cs typeface="Calibri"/>
                <a:sym typeface="Calibri"/>
              </a:rPr>
              <a:t>Security Type:</a:t>
            </a:r>
            <a:endParaRPr sz="1001" b="0" i="0" u="none" strike="noStrike" cap="none">
              <a:solidFill>
                <a:schemeClr val="dk1"/>
              </a:solidFill>
              <a:latin typeface="Calibri"/>
              <a:ea typeface="Calibri"/>
              <a:cs typeface="Calibri"/>
              <a:sym typeface="Calibri"/>
            </a:endParaRPr>
          </a:p>
        </p:txBody>
      </p:sp>
      <p:sp>
        <p:nvSpPr>
          <p:cNvPr id="304" name="Google Shape;304;p11"/>
          <p:cNvSpPr/>
          <p:nvPr/>
        </p:nvSpPr>
        <p:spPr>
          <a:xfrm>
            <a:off x="2865795" y="1329800"/>
            <a:ext cx="14982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FFFFFF"/>
              </a:buClr>
              <a:buSzPts val="1001"/>
              <a:buFont typeface="Calibri"/>
              <a:buNone/>
            </a:pPr>
            <a:r>
              <a:rPr lang="en-US" sz="1001" b="1" i="0" u="none" strike="noStrike" cap="none">
                <a:solidFill>
                  <a:schemeClr val="dk1"/>
                </a:solidFill>
                <a:latin typeface="Calibri"/>
                <a:ea typeface="Calibri"/>
                <a:cs typeface="Calibri"/>
                <a:sym typeface="Calibri"/>
              </a:rPr>
              <a:t>Common Stock</a:t>
            </a:r>
            <a:endParaRPr sz="1001" b="0" i="0" u="none" strike="noStrike" cap="none">
              <a:solidFill>
                <a:schemeClr val="dk1"/>
              </a:solidFill>
              <a:latin typeface="Calibri"/>
              <a:ea typeface="Calibri"/>
              <a:cs typeface="Calibri"/>
              <a:sym typeface="Calibri"/>
            </a:endParaRPr>
          </a:p>
        </p:txBody>
      </p:sp>
      <p:sp>
        <p:nvSpPr>
          <p:cNvPr id="305" name="Google Shape;305;p11"/>
          <p:cNvSpPr/>
          <p:nvPr/>
        </p:nvSpPr>
        <p:spPr>
          <a:xfrm>
            <a:off x="909920" y="1646068"/>
            <a:ext cx="19140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AAAACC"/>
              </a:buClr>
              <a:buSzPts val="1001"/>
              <a:buFont typeface="Calibri"/>
              <a:buNone/>
            </a:pPr>
            <a:r>
              <a:rPr lang="en-US" sz="1001" b="0" i="0" u="none" strike="noStrike" cap="none">
                <a:solidFill>
                  <a:srgbClr val="AAAACC"/>
                </a:solidFill>
                <a:latin typeface="Calibri"/>
                <a:ea typeface="Calibri"/>
                <a:cs typeface="Calibri"/>
                <a:sym typeface="Calibri"/>
              </a:rPr>
              <a:t>Price Per Share:</a:t>
            </a:r>
            <a:endParaRPr sz="1001" b="0" i="0" u="none" strike="noStrike" cap="none">
              <a:solidFill>
                <a:schemeClr val="dk1"/>
              </a:solidFill>
              <a:latin typeface="Calibri"/>
              <a:ea typeface="Calibri"/>
              <a:cs typeface="Calibri"/>
              <a:sym typeface="Calibri"/>
            </a:endParaRPr>
          </a:p>
        </p:txBody>
      </p:sp>
      <p:sp>
        <p:nvSpPr>
          <p:cNvPr id="306" name="Google Shape;306;p11"/>
          <p:cNvSpPr/>
          <p:nvPr/>
        </p:nvSpPr>
        <p:spPr>
          <a:xfrm>
            <a:off x="2865795" y="1646068"/>
            <a:ext cx="14982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FFFFFF"/>
              </a:buClr>
              <a:buSzPts val="1001"/>
              <a:buFont typeface="Calibri"/>
              <a:buNone/>
            </a:pPr>
            <a:r>
              <a:rPr lang="en-US" sz="1001" b="1" i="0" u="none" strike="noStrike" cap="none">
                <a:solidFill>
                  <a:schemeClr val="dk1"/>
                </a:solidFill>
                <a:latin typeface="Calibri"/>
                <a:ea typeface="Calibri"/>
                <a:cs typeface="Calibri"/>
                <a:sym typeface="Calibri"/>
              </a:rPr>
              <a:t>$20.00</a:t>
            </a:r>
            <a:endParaRPr sz="1001" b="0" i="0" u="none" strike="noStrike" cap="none">
              <a:solidFill>
                <a:schemeClr val="dk1"/>
              </a:solidFill>
              <a:latin typeface="Calibri"/>
              <a:ea typeface="Calibri"/>
              <a:cs typeface="Calibri"/>
              <a:sym typeface="Calibri"/>
            </a:endParaRPr>
          </a:p>
        </p:txBody>
      </p:sp>
      <p:sp>
        <p:nvSpPr>
          <p:cNvPr id="307" name="Google Shape;307;p11"/>
          <p:cNvSpPr/>
          <p:nvPr/>
        </p:nvSpPr>
        <p:spPr>
          <a:xfrm>
            <a:off x="909920" y="1962337"/>
            <a:ext cx="19140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AAAACC"/>
              </a:buClr>
              <a:buSzPts val="1001"/>
              <a:buFont typeface="Calibri"/>
              <a:buNone/>
            </a:pPr>
            <a:r>
              <a:rPr lang="en-US" sz="1001" b="0" i="0" u="none" strike="noStrike" cap="none">
                <a:solidFill>
                  <a:srgbClr val="AAAACC"/>
                </a:solidFill>
                <a:latin typeface="Calibri"/>
                <a:ea typeface="Calibri"/>
                <a:cs typeface="Calibri"/>
                <a:sym typeface="Calibri"/>
              </a:rPr>
              <a:t>Target Raise:</a:t>
            </a:r>
            <a:endParaRPr sz="1001" b="0" i="0" u="none" strike="noStrike" cap="none">
              <a:solidFill>
                <a:schemeClr val="dk1"/>
              </a:solidFill>
              <a:latin typeface="Calibri"/>
              <a:ea typeface="Calibri"/>
              <a:cs typeface="Calibri"/>
              <a:sym typeface="Calibri"/>
            </a:endParaRPr>
          </a:p>
        </p:txBody>
      </p:sp>
      <p:sp>
        <p:nvSpPr>
          <p:cNvPr id="308" name="Google Shape;308;p11"/>
          <p:cNvSpPr/>
          <p:nvPr/>
        </p:nvSpPr>
        <p:spPr>
          <a:xfrm>
            <a:off x="2865795" y="1962337"/>
            <a:ext cx="14982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FFFFFF"/>
              </a:buClr>
              <a:buSzPts val="1001"/>
              <a:buFont typeface="Calibri"/>
              <a:buNone/>
            </a:pPr>
            <a:r>
              <a:rPr lang="en-US" sz="1001" b="1" i="0" u="none" strike="noStrike" cap="none">
                <a:solidFill>
                  <a:schemeClr val="dk1"/>
                </a:solidFill>
                <a:latin typeface="Calibri"/>
                <a:ea typeface="Calibri"/>
                <a:cs typeface="Calibri"/>
                <a:sym typeface="Calibri"/>
              </a:rPr>
              <a:t>$10,000,000</a:t>
            </a:r>
            <a:endParaRPr sz="1001" b="0" i="0" u="none" strike="noStrike" cap="none">
              <a:solidFill>
                <a:schemeClr val="dk1"/>
              </a:solidFill>
              <a:latin typeface="Calibri"/>
              <a:ea typeface="Calibri"/>
              <a:cs typeface="Calibri"/>
              <a:sym typeface="Calibri"/>
            </a:endParaRPr>
          </a:p>
        </p:txBody>
      </p:sp>
      <p:sp>
        <p:nvSpPr>
          <p:cNvPr id="309" name="Google Shape;309;p11"/>
          <p:cNvSpPr/>
          <p:nvPr/>
        </p:nvSpPr>
        <p:spPr>
          <a:xfrm>
            <a:off x="909920" y="2278605"/>
            <a:ext cx="19140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AAAACC"/>
              </a:buClr>
              <a:buSzPts val="1001"/>
              <a:buFont typeface="Calibri"/>
              <a:buNone/>
            </a:pPr>
            <a:r>
              <a:rPr lang="en-US" sz="1001" b="0" i="0" u="none" strike="noStrike" cap="none">
                <a:solidFill>
                  <a:srgbClr val="AAAACC"/>
                </a:solidFill>
                <a:latin typeface="Calibri"/>
                <a:ea typeface="Calibri"/>
                <a:cs typeface="Calibri"/>
                <a:sym typeface="Calibri"/>
              </a:rPr>
              <a:t>Maximum Offering:</a:t>
            </a:r>
            <a:endParaRPr sz="1001" b="0" i="0" u="none" strike="noStrike" cap="none">
              <a:solidFill>
                <a:schemeClr val="dk1"/>
              </a:solidFill>
              <a:latin typeface="Calibri"/>
              <a:ea typeface="Calibri"/>
              <a:cs typeface="Calibri"/>
              <a:sym typeface="Calibri"/>
            </a:endParaRPr>
          </a:p>
        </p:txBody>
      </p:sp>
      <p:sp>
        <p:nvSpPr>
          <p:cNvPr id="310" name="Google Shape;310;p11"/>
          <p:cNvSpPr/>
          <p:nvPr/>
        </p:nvSpPr>
        <p:spPr>
          <a:xfrm>
            <a:off x="2865795" y="2278605"/>
            <a:ext cx="14982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FFFFFF"/>
              </a:buClr>
              <a:buSzPts val="1001"/>
              <a:buFont typeface="Calibri"/>
              <a:buNone/>
            </a:pPr>
            <a:r>
              <a:rPr lang="en-US" sz="1001" b="1" i="0" u="none" strike="noStrike" cap="none">
                <a:solidFill>
                  <a:schemeClr val="dk1"/>
                </a:solidFill>
                <a:latin typeface="Calibri"/>
                <a:ea typeface="Calibri"/>
                <a:cs typeface="Calibri"/>
                <a:sym typeface="Calibri"/>
              </a:rPr>
              <a:t>$60,000,000</a:t>
            </a:r>
            <a:endParaRPr sz="1001" b="0" i="0" u="none" strike="noStrike" cap="none">
              <a:solidFill>
                <a:schemeClr val="dk1"/>
              </a:solidFill>
              <a:latin typeface="Calibri"/>
              <a:ea typeface="Calibri"/>
              <a:cs typeface="Calibri"/>
              <a:sym typeface="Calibri"/>
            </a:endParaRPr>
          </a:p>
        </p:txBody>
      </p:sp>
      <p:sp>
        <p:nvSpPr>
          <p:cNvPr id="311" name="Google Shape;311;p11"/>
          <p:cNvSpPr/>
          <p:nvPr/>
        </p:nvSpPr>
        <p:spPr>
          <a:xfrm>
            <a:off x="909920" y="2594873"/>
            <a:ext cx="19140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AAAACC"/>
              </a:buClr>
              <a:buSzPts val="1001"/>
              <a:buFont typeface="Calibri"/>
              <a:buNone/>
            </a:pPr>
            <a:r>
              <a:rPr lang="en-US" sz="1001" b="0" i="0" u="none" strike="noStrike" cap="none">
                <a:solidFill>
                  <a:srgbClr val="AAAACC"/>
                </a:solidFill>
                <a:latin typeface="Calibri"/>
                <a:ea typeface="Calibri"/>
                <a:cs typeface="Calibri"/>
                <a:sym typeface="Calibri"/>
              </a:rPr>
              <a:t>Shares in Offering:</a:t>
            </a:r>
            <a:endParaRPr sz="1001" b="0" i="0" u="none" strike="noStrike" cap="none">
              <a:solidFill>
                <a:schemeClr val="dk1"/>
              </a:solidFill>
              <a:latin typeface="Calibri"/>
              <a:ea typeface="Calibri"/>
              <a:cs typeface="Calibri"/>
              <a:sym typeface="Calibri"/>
            </a:endParaRPr>
          </a:p>
        </p:txBody>
      </p:sp>
      <p:sp>
        <p:nvSpPr>
          <p:cNvPr id="312" name="Google Shape;312;p11"/>
          <p:cNvSpPr/>
          <p:nvPr/>
        </p:nvSpPr>
        <p:spPr>
          <a:xfrm>
            <a:off x="2865795" y="2594873"/>
            <a:ext cx="14982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FFFFFF"/>
              </a:buClr>
              <a:buSzPts val="1001"/>
              <a:buFont typeface="Calibri"/>
              <a:buNone/>
            </a:pPr>
            <a:r>
              <a:rPr lang="en-US" sz="1001" b="1" i="0" u="none" strike="noStrike" cap="none">
                <a:solidFill>
                  <a:schemeClr val="dk1"/>
                </a:solidFill>
                <a:latin typeface="Calibri"/>
                <a:ea typeface="Calibri"/>
                <a:cs typeface="Calibri"/>
                <a:sym typeface="Calibri"/>
              </a:rPr>
              <a:t>Up to 3,000,000</a:t>
            </a:r>
            <a:endParaRPr sz="1001" b="0" i="0" u="none" strike="noStrike" cap="none">
              <a:solidFill>
                <a:schemeClr val="dk1"/>
              </a:solidFill>
              <a:latin typeface="Calibri"/>
              <a:ea typeface="Calibri"/>
              <a:cs typeface="Calibri"/>
              <a:sym typeface="Calibri"/>
            </a:endParaRPr>
          </a:p>
        </p:txBody>
      </p:sp>
      <p:sp>
        <p:nvSpPr>
          <p:cNvPr id="313" name="Google Shape;313;p11"/>
          <p:cNvSpPr/>
          <p:nvPr/>
        </p:nvSpPr>
        <p:spPr>
          <a:xfrm>
            <a:off x="909920" y="2911142"/>
            <a:ext cx="19140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AAAACC"/>
              </a:buClr>
              <a:buSzPts val="1001"/>
              <a:buFont typeface="Calibri"/>
              <a:buNone/>
            </a:pPr>
            <a:r>
              <a:rPr lang="en-US" sz="1001" b="0" i="0" u="none" strike="noStrike" cap="none">
                <a:solidFill>
                  <a:srgbClr val="AAAACC"/>
                </a:solidFill>
                <a:latin typeface="Calibri"/>
                <a:ea typeface="Calibri"/>
                <a:cs typeface="Calibri"/>
                <a:sym typeface="Calibri"/>
              </a:rPr>
              <a:t>Minimum Investment:</a:t>
            </a:r>
            <a:endParaRPr sz="1001" b="0" i="0" u="none" strike="noStrike" cap="none">
              <a:solidFill>
                <a:schemeClr val="dk1"/>
              </a:solidFill>
              <a:latin typeface="Calibri"/>
              <a:ea typeface="Calibri"/>
              <a:cs typeface="Calibri"/>
              <a:sym typeface="Calibri"/>
            </a:endParaRPr>
          </a:p>
        </p:txBody>
      </p:sp>
      <p:sp>
        <p:nvSpPr>
          <p:cNvPr id="314" name="Google Shape;314;p11"/>
          <p:cNvSpPr/>
          <p:nvPr/>
        </p:nvSpPr>
        <p:spPr>
          <a:xfrm>
            <a:off x="2865795" y="2911142"/>
            <a:ext cx="14982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FFFFFF"/>
              </a:buClr>
              <a:buSzPts val="1001"/>
              <a:buFont typeface="Calibri"/>
              <a:buNone/>
            </a:pPr>
            <a:r>
              <a:rPr lang="en-US" sz="1001" b="1" i="0" u="none" strike="noStrike" cap="none">
                <a:solidFill>
                  <a:schemeClr val="dk1"/>
                </a:solidFill>
                <a:latin typeface="Calibri"/>
                <a:ea typeface="Calibri"/>
                <a:cs typeface="Calibri"/>
                <a:sym typeface="Calibri"/>
              </a:rPr>
              <a:t>None</a:t>
            </a:r>
            <a:endParaRPr sz="1001" b="0" i="0" u="none" strike="noStrike" cap="none">
              <a:solidFill>
                <a:schemeClr val="dk1"/>
              </a:solidFill>
              <a:latin typeface="Calibri"/>
              <a:ea typeface="Calibri"/>
              <a:cs typeface="Calibri"/>
              <a:sym typeface="Calibri"/>
            </a:endParaRPr>
          </a:p>
        </p:txBody>
      </p:sp>
      <p:sp>
        <p:nvSpPr>
          <p:cNvPr id="315" name="Google Shape;315;p11"/>
          <p:cNvSpPr/>
          <p:nvPr/>
        </p:nvSpPr>
        <p:spPr>
          <a:xfrm>
            <a:off x="909920" y="3227410"/>
            <a:ext cx="19140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AAAACC"/>
              </a:buClr>
              <a:buSzPts val="1001"/>
              <a:buFont typeface="Calibri"/>
              <a:buNone/>
            </a:pPr>
            <a:r>
              <a:rPr lang="en-US" sz="1001" b="0" i="0" u="none" strike="noStrike" cap="none">
                <a:solidFill>
                  <a:srgbClr val="AAAACC"/>
                </a:solidFill>
                <a:latin typeface="Calibri"/>
                <a:ea typeface="Calibri"/>
                <a:cs typeface="Calibri"/>
                <a:sym typeface="Calibri"/>
              </a:rPr>
              <a:t>Offering Exemption:</a:t>
            </a:r>
            <a:endParaRPr sz="1001" b="0" i="0" u="none" strike="noStrike" cap="none">
              <a:solidFill>
                <a:schemeClr val="dk1"/>
              </a:solidFill>
              <a:latin typeface="Calibri"/>
              <a:ea typeface="Calibri"/>
              <a:cs typeface="Calibri"/>
              <a:sym typeface="Calibri"/>
            </a:endParaRPr>
          </a:p>
        </p:txBody>
      </p:sp>
      <p:sp>
        <p:nvSpPr>
          <p:cNvPr id="316" name="Google Shape;316;p11"/>
          <p:cNvSpPr/>
          <p:nvPr/>
        </p:nvSpPr>
        <p:spPr>
          <a:xfrm>
            <a:off x="2865795" y="3227410"/>
            <a:ext cx="14982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FFFFFF"/>
              </a:buClr>
              <a:buSzPts val="1001"/>
              <a:buFont typeface="Calibri"/>
              <a:buNone/>
            </a:pPr>
            <a:r>
              <a:rPr lang="en-US" sz="1001" b="1" i="0" u="none" strike="noStrike" cap="none">
                <a:solidFill>
                  <a:schemeClr val="dk1"/>
                </a:solidFill>
                <a:latin typeface="Calibri"/>
                <a:ea typeface="Calibri"/>
                <a:cs typeface="Calibri"/>
                <a:sym typeface="Calibri"/>
              </a:rPr>
              <a:t>Rule 506(b) Reg D</a:t>
            </a:r>
            <a:endParaRPr sz="1001" b="0" i="0" u="none" strike="noStrike" cap="none">
              <a:solidFill>
                <a:schemeClr val="dk1"/>
              </a:solidFill>
              <a:latin typeface="Calibri"/>
              <a:ea typeface="Calibri"/>
              <a:cs typeface="Calibri"/>
              <a:sym typeface="Calibri"/>
            </a:endParaRPr>
          </a:p>
        </p:txBody>
      </p:sp>
      <p:sp>
        <p:nvSpPr>
          <p:cNvPr id="317" name="Google Shape;317;p11"/>
          <p:cNvSpPr/>
          <p:nvPr/>
        </p:nvSpPr>
        <p:spPr>
          <a:xfrm>
            <a:off x="909920" y="3543679"/>
            <a:ext cx="19140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AAAACC"/>
              </a:buClr>
              <a:buSzPts val="1001"/>
              <a:buFont typeface="Calibri"/>
              <a:buNone/>
            </a:pPr>
            <a:r>
              <a:rPr lang="en-US" sz="1001" b="0" i="0" u="none" strike="noStrike" cap="none">
                <a:solidFill>
                  <a:srgbClr val="AAAACC"/>
                </a:solidFill>
                <a:latin typeface="Calibri"/>
                <a:ea typeface="Calibri"/>
                <a:cs typeface="Calibri"/>
                <a:sym typeface="Calibri"/>
              </a:rPr>
              <a:t>Eligible Investors:</a:t>
            </a:r>
            <a:endParaRPr sz="1001" b="0" i="0" u="none" strike="noStrike" cap="none">
              <a:solidFill>
                <a:schemeClr val="dk1"/>
              </a:solidFill>
              <a:latin typeface="Calibri"/>
              <a:ea typeface="Calibri"/>
              <a:cs typeface="Calibri"/>
              <a:sym typeface="Calibri"/>
            </a:endParaRPr>
          </a:p>
        </p:txBody>
      </p:sp>
      <p:sp>
        <p:nvSpPr>
          <p:cNvPr id="318" name="Google Shape;318;p11"/>
          <p:cNvSpPr/>
          <p:nvPr/>
        </p:nvSpPr>
        <p:spPr>
          <a:xfrm>
            <a:off x="2865795" y="3543679"/>
            <a:ext cx="14982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FFFFFF"/>
              </a:buClr>
              <a:buSzPts val="1001"/>
              <a:buFont typeface="Calibri"/>
              <a:buNone/>
            </a:pPr>
            <a:r>
              <a:rPr lang="en-US" sz="1001" b="1" i="0" u="none" strike="noStrike" cap="none">
                <a:solidFill>
                  <a:schemeClr val="dk1"/>
                </a:solidFill>
                <a:latin typeface="Calibri"/>
                <a:ea typeface="Calibri"/>
                <a:cs typeface="Calibri"/>
                <a:sym typeface="Calibri"/>
              </a:rPr>
              <a:t>Accredited Only</a:t>
            </a:r>
            <a:endParaRPr sz="1001" b="0" i="0" u="none" strike="noStrike" cap="none">
              <a:solidFill>
                <a:schemeClr val="dk1"/>
              </a:solidFill>
              <a:latin typeface="Calibri"/>
              <a:ea typeface="Calibri"/>
              <a:cs typeface="Calibri"/>
              <a:sym typeface="Calibri"/>
            </a:endParaRPr>
          </a:p>
        </p:txBody>
      </p:sp>
      <p:sp>
        <p:nvSpPr>
          <p:cNvPr id="319" name="Google Shape;319;p11"/>
          <p:cNvSpPr/>
          <p:nvPr/>
        </p:nvSpPr>
        <p:spPr>
          <a:xfrm>
            <a:off x="909920" y="3859947"/>
            <a:ext cx="19140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AAAACC"/>
              </a:buClr>
              <a:buSzPts val="1001"/>
              <a:buFont typeface="Calibri"/>
              <a:buNone/>
            </a:pPr>
            <a:r>
              <a:rPr lang="en-US" sz="1001" b="0" i="0" u="none" strike="noStrike" cap="none">
                <a:solidFill>
                  <a:srgbClr val="AAAACC"/>
                </a:solidFill>
                <a:latin typeface="Calibri"/>
                <a:ea typeface="Calibri"/>
                <a:cs typeface="Calibri"/>
                <a:sym typeface="Calibri"/>
              </a:rPr>
              <a:t>Offering Period:</a:t>
            </a:r>
            <a:endParaRPr sz="1001" b="0" i="0" u="none" strike="noStrike" cap="none">
              <a:solidFill>
                <a:schemeClr val="dk1"/>
              </a:solidFill>
              <a:latin typeface="Calibri"/>
              <a:ea typeface="Calibri"/>
              <a:cs typeface="Calibri"/>
              <a:sym typeface="Calibri"/>
            </a:endParaRPr>
          </a:p>
        </p:txBody>
      </p:sp>
      <p:sp>
        <p:nvSpPr>
          <p:cNvPr id="320" name="Google Shape;320;p11"/>
          <p:cNvSpPr/>
          <p:nvPr/>
        </p:nvSpPr>
        <p:spPr>
          <a:xfrm>
            <a:off x="2865795" y="3859947"/>
            <a:ext cx="1498200" cy="2913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FFFFFF"/>
              </a:buClr>
              <a:buSzPts val="1001"/>
              <a:buFont typeface="Calibri"/>
              <a:buNone/>
            </a:pPr>
            <a:r>
              <a:rPr lang="en-US" sz="1001" b="1" i="0" u="none" strike="noStrike" cap="none">
                <a:solidFill>
                  <a:schemeClr val="dk1"/>
                </a:solidFill>
                <a:latin typeface="Calibri"/>
                <a:ea typeface="Calibri"/>
                <a:cs typeface="Calibri"/>
                <a:sym typeface="Calibri"/>
              </a:rPr>
              <a:t>24 months max</a:t>
            </a:r>
            <a:endParaRPr sz="1001" b="0" i="0" u="none" strike="noStrike" cap="none">
              <a:solidFill>
                <a:schemeClr val="dk1"/>
              </a:solidFill>
              <a:latin typeface="Calibri"/>
              <a:ea typeface="Calibri"/>
              <a:cs typeface="Calibri"/>
              <a:sym typeface="Calibri"/>
            </a:endParaRPr>
          </a:p>
        </p:txBody>
      </p:sp>
      <p:sp>
        <p:nvSpPr>
          <p:cNvPr id="321" name="Google Shape;321;p11"/>
          <p:cNvSpPr/>
          <p:nvPr/>
        </p:nvSpPr>
        <p:spPr>
          <a:xfrm>
            <a:off x="4738442" y="674396"/>
            <a:ext cx="3662100" cy="3162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1A1A2E"/>
              </a:buClr>
              <a:buSzPts val="1456"/>
              <a:buFont typeface="Calibri"/>
              <a:buNone/>
            </a:pPr>
            <a:r>
              <a:rPr lang="en-US" sz="1456" b="1" i="0" u="none" strike="noStrike" cap="none">
                <a:solidFill>
                  <a:srgbClr val="1A1A2E"/>
                </a:solidFill>
                <a:latin typeface="Calibri"/>
                <a:ea typeface="Calibri"/>
                <a:cs typeface="Calibri"/>
                <a:sym typeface="Calibri"/>
              </a:rPr>
              <a:t>Investor Incentives</a:t>
            </a:r>
            <a:endParaRPr sz="1456" b="0" i="0" u="none" strike="noStrike" cap="none">
              <a:solidFill>
                <a:schemeClr val="dk1"/>
              </a:solidFill>
              <a:latin typeface="Calibri"/>
              <a:ea typeface="Calibri"/>
              <a:cs typeface="Calibri"/>
              <a:sym typeface="Calibri"/>
            </a:endParaRPr>
          </a:p>
        </p:txBody>
      </p:sp>
      <p:sp>
        <p:nvSpPr>
          <p:cNvPr id="322" name="Google Shape;322;p11"/>
          <p:cNvSpPr/>
          <p:nvPr/>
        </p:nvSpPr>
        <p:spPr>
          <a:xfrm>
            <a:off x="4738442" y="1023956"/>
            <a:ext cx="3662100" cy="2496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4A4A6A"/>
              </a:buClr>
              <a:buSzPts val="1001"/>
              <a:buFont typeface="Calibri"/>
              <a:buNone/>
            </a:pPr>
            <a:r>
              <a:rPr lang="en-US" sz="1001" b="0" i="1" u="none" strike="noStrike" cap="none">
                <a:solidFill>
                  <a:srgbClr val="4A4A6A"/>
                </a:solidFill>
                <a:latin typeface="Calibri"/>
                <a:ea typeface="Calibri"/>
                <a:cs typeface="Calibri"/>
                <a:sym typeface="Calibri"/>
              </a:rPr>
              <a:t>Available for investments ≥ $500,000:</a:t>
            </a:r>
            <a:endParaRPr sz="1001" b="0" i="0" u="none" strike="noStrike" cap="none">
              <a:solidFill>
                <a:schemeClr val="dk1"/>
              </a:solidFill>
              <a:latin typeface="Calibri"/>
              <a:ea typeface="Calibri"/>
              <a:cs typeface="Calibri"/>
              <a:sym typeface="Calibri"/>
            </a:endParaRPr>
          </a:p>
        </p:txBody>
      </p:sp>
      <p:sp>
        <p:nvSpPr>
          <p:cNvPr id="323" name="Google Shape;323;p11"/>
          <p:cNvSpPr/>
          <p:nvPr/>
        </p:nvSpPr>
        <p:spPr>
          <a:xfrm>
            <a:off x="4738442" y="1381839"/>
            <a:ext cx="3662100" cy="873900"/>
          </a:xfrm>
          <a:prstGeom prst="rect">
            <a:avLst/>
          </a:prstGeom>
          <a:solidFill>
            <a:srgbClr val="F8F7FC"/>
          </a:solidFill>
          <a:ln w="8675" cap="flat" cmpd="sng">
            <a:solidFill>
              <a:srgbClr val="E8E0F0"/>
            </a:solidFill>
            <a:prstDash val="solid"/>
            <a:round/>
            <a:headEnd type="none" w="sm" len="sm"/>
            <a:tailEnd type="none" w="sm" len="sm"/>
          </a:ln>
          <a:effectLst>
            <a:outerShdw blurRad="92476" dist="34679" dir="8100000" algn="bl" rotWithShape="0">
              <a:srgbClr val="000000">
                <a:alpha val="7843"/>
              </a:srgbClr>
            </a:outerShdw>
          </a:effectLst>
        </p:spPr>
        <p:txBody>
          <a:bodyPr spcFirstLastPara="1" wrap="square" lIns="83225" tIns="83225" rIns="83225" bIns="83225" anchor="ctr" anchorCtr="0">
            <a:noAutofit/>
          </a:bodyPr>
          <a:lstStyle/>
          <a:p>
            <a:pPr marL="0" lvl="0" indent="0" algn="l" rtl="0">
              <a:spcBef>
                <a:spcPts val="0"/>
              </a:spcBef>
              <a:spcAft>
                <a:spcPts val="0"/>
              </a:spcAft>
              <a:buNone/>
            </a:pPr>
            <a:endParaRPr/>
          </a:p>
        </p:txBody>
      </p:sp>
      <p:pic>
        <p:nvPicPr>
          <p:cNvPr id="324" name="Google Shape;324;p11" descr="preencoded.png"/>
          <p:cNvPicPr preferRelativeResize="0"/>
          <p:nvPr/>
        </p:nvPicPr>
        <p:blipFill rotWithShape="1">
          <a:blip r:embed="rId3">
            <a:alphaModFix/>
          </a:blip>
          <a:srcRect/>
          <a:stretch/>
        </p:blipFill>
        <p:spPr>
          <a:xfrm>
            <a:off x="4863285" y="1481713"/>
            <a:ext cx="316269" cy="316269"/>
          </a:xfrm>
          <a:prstGeom prst="rect">
            <a:avLst/>
          </a:prstGeom>
          <a:noFill/>
          <a:ln>
            <a:noFill/>
          </a:ln>
        </p:spPr>
      </p:pic>
      <p:sp>
        <p:nvSpPr>
          <p:cNvPr id="325" name="Google Shape;325;p11"/>
          <p:cNvSpPr/>
          <p:nvPr/>
        </p:nvSpPr>
        <p:spPr>
          <a:xfrm>
            <a:off x="5279429" y="1440099"/>
            <a:ext cx="2996400" cy="2916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1A1A2E"/>
              </a:buClr>
              <a:buSzPts val="1092"/>
              <a:buFont typeface="Calibri"/>
              <a:buNone/>
            </a:pPr>
            <a:r>
              <a:rPr lang="en-US" sz="1092" b="1" i="0" u="none" strike="noStrike" cap="none">
                <a:solidFill>
                  <a:srgbClr val="1A1A2E"/>
                </a:solidFill>
                <a:latin typeface="Calibri"/>
                <a:ea typeface="Calibri"/>
                <a:cs typeface="Calibri"/>
                <a:sym typeface="Calibri"/>
              </a:rPr>
              <a:t>Bonus Shares</a:t>
            </a:r>
            <a:endParaRPr sz="1092" b="0" i="0" u="none" strike="noStrike" cap="none">
              <a:solidFill>
                <a:schemeClr val="dk1"/>
              </a:solidFill>
              <a:latin typeface="Calibri"/>
              <a:ea typeface="Calibri"/>
              <a:cs typeface="Calibri"/>
              <a:sym typeface="Calibri"/>
            </a:endParaRPr>
          </a:p>
        </p:txBody>
      </p:sp>
      <p:sp>
        <p:nvSpPr>
          <p:cNvPr id="326" name="Google Shape;326;p11"/>
          <p:cNvSpPr/>
          <p:nvPr/>
        </p:nvSpPr>
        <p:spPr>
          <a:xfrm>
            <a:off x="5279429" y="1756367"/>
            <a:ext cx="2996400" cy="374400"/>
          </a:xfrm>
          <a:prstGeom prst="rect">
            <a:avLst/>
          </a:prstGeom>
          <a:noFill/>
          <a:ln>
            <a:noFill/>
          </a:ln>
        </p:spPr>
        <p:txBody>
          <a:bodyPr spcFirstLastPara="1" wrap="square" lIns="83225" tIns="41575" rIns="83225" bIns="41575" anchor="ctr" anchorCtr="0">
            <a:noAutofit/>
          </a:bodyPr>
          <a:lstStyle/>
          <a:p>
            <a:pPr marL="0" marR="0" lvl="0" indent="0" algn="l" rtl="0">
              <a:lnSpc>
                <a:spcPct val="130000"/>
              </a:lnSpc>
              <a:spcBef>
                <a:spcPts val="0"/>
              </a:spcBef>
              <a:spcAft>
                <a:spcPts val="0"/>
              </a:spcAft>
              <a:buClr>
                <a:srgbClr val="4A4A6A"/>
              </a:buClr>
              <a:buSzPts val="910"/>
              <a:buFont typeface="Calibri"/>
              <a:buNone/>
            </a:pPr>
            <a:r>
              <a:rPr lang="en-US" sz="910" b="0" i="0" u="none" strike="noStrike" cap="none">
                <a:solidFill>
                  <a:srgbClr val="4A4A6A"/>
                </a:solidFill>
                <a:latin typeface="Calibri"/>
                <a:ea typeface="Calibri"/>
                <a:cs typeface="Calibri"/>
                <a:sym typeface="Calibri"/>
              </a:rPr>
              <a:t>BOGO incentive — buy-one, get-one share bonus for qualifying investors.</a:t>
            </a:r>
            <a:endParaRPr sz="910" b="0" i="0" u="none" strike="noStrike" cap="none">
              <a:solidFill>
                <a:schemeClr val="dk1"/>
              </a:solidFill>
              <a:latin typeface="Calibri"/>
              <a:ea typeface="Calibri"/>
              <a:cs typeface="Calibri"/>
              <a:sym typeface="Calibri"/>
            </a:endParaRPr>
          </a:p>
        </p:txBody>
      </p:sp>
      <p:sp>
        <p:nvSpPr>
          <p:cNvPr id="327" name="Google Shape;327;p11"/>
          <p:cNvSpPr/>
          <p:nvPr/>
        </p:nvSpPr>
        <p:spPr>
          <a:xfrm>
            <a:off x="4738442" y="2380581"/>
            <a:ext cx="3662100" cy="873900"/>
          </a:xfrm>
          <a:prstGeom prst="rect">
            <a:avLst/>
          </a:prstGeom>
          <a:solidFill>
            <a:srgbClr val="F8F7FC"/>
          </a:solidFill>
          <a:ln w="8675" cap="flat" cmpd="sng">
            <a:solidFill>
              <a:srgbClr val="E8E0F0"/>
            </a:solidFill>
            <a:prstDash val="solid"/>
            <a:round/>
            <a:headEnd type="none" w="sm" len="sm"/>
            <a:tailEnd type="none" w="sm" len="sm"/>
          </a:ln>
          <a:effectLst>
            <a:outerShdw blurRad="92476" dist="34679" dir="8100000" algn="bl" rotWithShape="0">
              <a:srgbClr val="000000">
                <a:alpha val="7843"/>
              </a:srgbClr>
            </a:outerShdw>
          </a:effectLst>
        </p:spPr>
        <p:txBody>
          <a:bodyPr spcFirstLastPara="1" wrap="square" lIns="83225" tIns="83225" rIns="83225" bIns="83225" anchor="ctr" anchorCtr="0">
            <a:noAutofit/>
          </a:bodyPr>
          <a:lstStyle/>
          <a:p>
            <a:pPr marL="0" lvl="0" indent="0" algn="l" rtl="0">
              <a:spcBef>
                <a:spcPts val="0"/>
              </a:spcBef>
              <a:spcAft>
                <a:spcPts val="0"/>
              </a:spcAft>
              <a:buNone/>
            </a:pPr>
            <a:endParaRPr/>
          </a:p>
        </p:txBody>
      </p:sp>
      <p:pic>
        <p:nvPicPr>
          <p:cNvPr id="328" name="Google Shape;328;p11" descr="preencoded.png"/>
          <p:cNvPicPr preferRelativeResize="0"/>
          <p:nvPr/>
        </p:nvPicPr>
        <p:blipFill rotWithShape="1">
          <a:blip r:embed="rId4">
            <a:alphaModFix/>
          </a:blip>
          <a:srcRect/>
          <a:stretch/>
        </p:blipFill>
        <p:spPr>
          <a:xfrm>
            <a:off x="4863285" y="2480455"/>
            <a:ext cx="316269" cy="316269"/>
          </a:xfrm>
          <a:prstGeom prst="rect">
            <a:avLst/>
          </a:prstGeom>
          <a:noFill/>
          <a:ln>
            <a:noFill/>
          </a:ln>
        </p:spPr>
      </p:pic>
      <p:sp>
        <p:nvSpPr>
          <p:cNvPr id="329" name="Google Shape;329;p11"/>
          <p:cNvSpPr/>
          <p:nvPr/>
        </p:nvSpPr>
        <p:spPr>
          <a:xfrm>
            <a:off x="5279429" y="2438841"/>
            <a:ext cx="2996400" cy="2916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1A1A2E"/>
              </a:buClr>
              <a:buSzPts val="1092"/>
              <a:buFont typeface="Calibri"/>
              <a:buNone/>
            </a:pPr>
            <a:r>
              <a:rPr lang="en-US" sz="1092" b="1" i="0" u="none" strike="noStrike" cap="none">
                <a:solidFill>
                  <a:srgbClr val="1A1A2E"/>
                </a:solidFill>
                <a:latin typeface="Calibri"/>
                <a:ea typeface="Calibri"/>
                <a:cs typeface="Calibri"/>
                <a:sym typeface="Calibri"/>
              </a:rPr>
              <a:t>Founding Circle</a:t>
            </a:r>
            <a:endParaRPr sz="1092" b="0" i="0" u="none" strike="noStrike" cap="none">
              <a:solidFill>
                <a:schemeClr val="dk1"/>
              </a:solidFill>
              <a:latin typeface="Calibri"/>
              <a:ea typeface="Calibri"/>
              <a:cs typeface="Calibri"/>
              <a:sym typeface="Calibri"/>
            </a:endParaRPr>
          </a:p>
        </p:txBody>
      </p:sp>
      <p:sp>
        <p:nvSpPr>
          <p:cNvPr id="330" name="Google Shape;330;p11"/>
          <p:cNvSpPr/>
          <p:nvPr/>
        </p:nvSpPr>
        <p:spPr>
          <a:xfrm>
            <a:off x="5279429" y="2755110"/>
            <a:ext cx="2996400" cy="374400"/>
          </a:xfrm>
          <a:prstGeom prst="rect">
            <a:avLst/>
          </a:prstGeom>
          <a:noFill/>
          <a:ln>
            <a:noFill/>
          </a:ln>
        </p:spPr>
        <p:txBody>
          <a:bodyPr spcFirstLastPara="1" wrap="square" lIns="83225" tIns="41575" rIns="83225" bIns="41575" anchor="ctr" anchorCtr="0">
            <a:noAutofit/>
          </a:bodyPr>
          <a:lstStyle/>
          <a:p>
            <a:pPr marL="0" marR="0" lvl="0" indent="0" algn="l" rtl="0">
              <a:lnSpc>
                <a:spcPct val="130000"/>
              </a:lnSpc>
              <a:spcBef>
                <a:spcPts val="0"/>
              </a:spcBef>
              <a:spcAft>
                <a:spcPts val="0"/>
              </a:spcAft>
              <a:buClr>
                <a:srgbClr val="4A4A6A"/>
              </a:buClr>
              <a:buSzPts val="910"/>
              <a:buFont typeface="Calibri"/>
              <a:buNone/>
            </a:pPr>
            <a:r>
              <a:rPr lang="en-US" sz="910" b="0" i="0" u="none" strike="noStrike" cap="none">
                <a:solidFill>
                  <a:srgbClr val="4A4A6A"/>
                </a:solidFill>
                <a:latin typeface="Calibri"/>
                <a:ea typeface="Calibri"/>
                <a:cs typeface="Calibri"/>
                <a:sym typeface="Calibri"/>
              </a:rPr>
              <a:t>Exclusive Founding Team Circle recognition and investor benefits.</a:t>
            </a:r>
            <a:endParaRPr sz="910" b="0" i="0" u="none" strike="noStrike" cap="none">
              <a:solidFill>
                <a:schemeClr val="dk1"/>
              </a:solidFill>
              <a:latin typeface="Calibri"/>
              <a:ea typeface="Calibri"/>
              <a:cs typeface="Calibri"/>
              <a:sym typeface="Calibri"/>
            </a:endParaRPr>
          </a:p>
        </p:txBody>
      </p:sp>
      <p:sp>
        <p:nvSpPr>
          <p:cNvPr id="331" name="Google Shape;331;p11"/>
          <p:cNvSpPr/>
          <p:nvPr/>
        </p:nvSpPr>
        <p:spPr>
          <a:xfrm>
            <a:off x="4738442" y="3379324"/>
            <a:ext cx="3662100" cy="873900"/>
          </a:xfrm>
          <a:prstGeom prst="rect">
            <a:avLst/>
          </a:prstGeom>
          <a:solidFill>
            <a:srgbClr val="F8F7FC"/>
          </a:solidFill>
          <a:ln w="8675" cap="flat" cmpd="sng">
            <a:solidFill>
              <a:srgbClr val="E8E0F0"/>
            </a:solidFill>
            <a:prstDash val="solid"/>
            <a:round/>
            <a:headEnd type="none" w="sm" len="sm"/>
            <a:tailEnd type="none" w="sm" len="sm"/>
          </a:ln>
          <a:effectLst>
            <a:outerShdw blurRad="92476" dist="34679" dir="8100000" algn="bl" rotWithShape="0">
              <a:srgbClr val="000000">
                <a:alpha val="7843"/>
              </a:srgbClr>
            </a:outerShdw>
          </a:effectLst>
        </p:spPr>
        <p:txBody>
          <a:bodyPr spcFirstLastPara="1" wrap="square" lIns="83225" tIns="83225" rIns="83225" bIns="83225" anchor="ctr" anchorCtr="0">
            <a:noAutofit/>
          </a:bodyPr>
          <a:lstStyle/>
          <a:p>
            <a:pPr marL="0" lvl="0" indent="0" algn="l" rtl="0">
              <a:spcBef>
                <a:spcPts val="0"/>
              </a:spcBef>
              <a:spcAft>
                <a:spcPts val="0"/>
              </a:spcAft>
              <a:buNone/>
            </a:pPr>
            <a:endParaRPr/>
          </a:p>
        </p:txBody>
      </p:sp>
      <p:pic>
        <p:nvPicPr>
          <p:cNvPr id="332" name="Google Shape;332;p11" descr="preencoded.png"/>
          <p:cNvPicPr preferRelativeResize="0"/>
          <p:nvPr/>
        </p:nvPicPr>
        <p:blipFill rotWithShape="1">
          <a:blip r:embed="rId5">
            <a:alphaModFix/>
          </a:blip>
          <a:srcRect/>
          <a:stretch/>
        </p:blipFill>
        <p:spPr>
          <a:xfrm>
            <a:off x="4863285" y="3479198"/>
            <a:ext cx="316269" cy="316269"/>
          </a:xfrm>
          <a:prstGeom prst="rect">
            <a:avLst/>
          </a:prstGeom>
          <a:noFill/>
          <a:ln>
            <a:noFill/>
          </a:ln>
        </p:spPr>
      </p:pic>
      <p:sp>
        <p:nvSpPr>
          <p:cNvPr id="333" name="Google Shape;333;p11"/>
          <p:cNvSpPr/>
          <p:nvPr/>
        </p:nvSpPr>
        <p:spPr>
          <a:xfrm>
            <a:off x="5279429" y="3437584"/>
            <a:ext cx="2996400" cy="291600"/>
          </a:xfrm>
          <a:prstGeom prst="rect">
            <a:avLst/>
          </a:prstGeom>
          <a:noFill/>
          <a:ln>
            <a:noFill/>
          </a:ln>
        </p:spPr>
        <p:txBody>
          <a:bodyPr spcFirstLastPara="1" wrap="square" lIns="83225" tIns="41575" rIns="83225" bIns="41575" anchor="ctr" anchorCtr="0">
            <a:noAutofit/>
          </a:bodyPr>
          <a:lstStyle/>
          <a:p>
            <a:pPr marL="0" marR="0" lvl="0" indent="0" algn="l" rtl="0">
              <a:spcBef>
                <a:spcPts val="0"/>
              </a:spcBef>
              <a:spcAft>
                <a:spcPts val="0"/>
              </a:spcAft>
              <a:buClr>
                <a:srgbClr val="1A1A2E"/>
              </a:buClr>
              <a:buSzPts val="1092"/>
              <a:buFont typeface="Calibri"/>
              <a:buNone/>
            </a:pPr>
            <a:r>
              <a:rPr lang="en-US" sz="1092" b="1" i="0" u="none" strike="noStrike" cap="none">
                <a:solidFill>
                  <a:srgbClr val="1A1A2E"/>
                </a:solidFill>
                <a:latin typeface="Calibri"/>
                <a:ea typeface="Calibri"/>
                <a:cs typeface="Calibri"/>
                <a:sym typeface="Calibri"/>
              </a:rPr>
              <a:t>Right of First Refusal</a:t>
            </a:r>
            <a:endParaRPr sz="1092" b="0" i="0" u="none" strike="noStrike" cap="none">
              <a:solidFill>
                <a:schemeClr val="dk1"/>
              </a:solidFill>
              <a:latin typeface="Calibri"/>
              <a:ea typeface="Calibri"/>
              <a:cs typeface="Calibri"/>
              <a:sym typeface="Calibri"/>
            </a:endParaRPr>
          </a:p>
        </p:txBody>
      </p:sp>
      <p:sp>
        <p:nvSpPr>
          <p:cNvPr id="334" name="Google Shape;334;p11"/>
          <p:cNvSpPr/>
          <p:nvPr/>
        </p:nvSpPr>
        <p:spPr>
          <a:xfrm>
            <a:off x="5279429" y="3753852"/>
            <a:ext cx="2996400" cy="374400"/>
          </a:xfrm>
          <a:prstGeom prst="rect">
            <a:avLst/>
          </a:prstGeom>
          <a:noFill/>
          <a:ln>
            <a:noFill/>
          </a:ln>
        </p:spPr>
        <p:txBody>
          <a:bodyPr spcFirstLastPara="1" wrap="square" lIns="83225" tIns="41575" rIns="83225" bIns="41575" anchor="ctr" anchorCtr="0">
            <a:noAutofit/>
          </a:bodyPr>
          <a:lstStyle/>
          <a:p>
            <a:pPr marL="0" marR="0" lvl="0" indent="0" algn="l" rtl="0">
              <a:lnSpc>
                <a:spcPct val="130000"/>
              </a:lnSpc>
              <a:spcBef>
                <a:spcPts val="0"/>
              </a:spcBef>
              <a:spcAft>
                <a:spcPts val="0"/>
              </a:spcAft>
              <a:buClr>
                <a:srgbClr val="4A4A6A"/>
              </a:buClr>
              <a:buSzPts val="910"/>
              <a:buFont typeface="Calibri"/>
              <a:buNone/>
            </a:pPr>
            <a:r>
              <a:rPr lang="en-US" sz="910" b="0" i="0" u="none" strike="noStrike" cap="none">
                <a:solidFill>
                  <a:srgbClr val="4A4A6A"/>
                </a:solidFill>
                <a:latin typeface="Calibri"/>
                <a:ea typeface="Calibri"/>
                <a:cs typeface="Calibri"/>
                <a:sym typeface="Calibri"/>
              </a:rPr>
              <a:t>ROFR to participate in all future financings before outside investors.</a:t>
            </a:r>
            <a:endParaRPr sz="910" b="0" i="0" u="none" strike="noStrike" cap="none">
              <a:solidFill>
                <a:schemeClr val="dk1"/>
              </a:solidFill>
              <a:latin typeface="Calibri"/>
              <a:ea typeface="Calibri"/>
              <a:cs typeface="Calibri"/>
              <a:sym typeface="Calibri"/>
            </a:endParaRPr>
          </a:p>
        </p:txBody>
      </p:sp>
      <p:pic>
        <p:nvPicPr>
          <p:cNvPr id="335" name="Google Shape;335;p11" title="Logo-Gradient-Transparent.png"/>
          <p:cNvPicPr preferRelativeResize="0"/>
          <p:nvPr/>
        </p:nvPicPr>
        <p:blipFill>
          <a:blip r:embed="rId6">
            <a:alphaModFix/>
          </a:blip>
          <a:stretch>
            <a:fillRect/>
          </a:stretch>
        </p:blipFill>
        <p:spPr>
          <a:xfrm>
            <a:off x="8594925" y="4573518"/>
            <a:ext cx="484776" cy="538555"/>
          </a:xfrm>
          <a:prstGeom prst="rect">
            <a:avLst/>
          </a:prstGeom>
          <a:noFill/>
          <a:ln>
            <a:noFill/>
          </a:ln>
        </p:spPr>
      </p:pic>
      <p:sp>
        <p:nvSpPr>
          <p:cNvPr id="336" name="Google Shape;336;p11"/>
          <p:cNvSpPr txBox="1"/>
          <p:nvPr/>
        </p:nvSpPr>
        <p:spPr>
          <a:xfrm>
            <a:off x="314625" y="4562025"/>
            <a:ext cx="8280300" cy="540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US" sz="700" i="1">
                <a:solidFill>
                  <a:schemeClr val="dk1"/>
                </a:solidFill>
              </a:rPr>
              <a:t>Vadera Capital is a financial technology company and is not a bank. Banking services are provided by FDIC-insured partner banks. Funds held in deposit accounts are eligible for FDIC insurance through such partner banks, subject to applicable limits. The Vadera Capital Visa Debit Card is issued by an FDIC-insured bank pursuant to a license from Visa U.S.A. Inc. and may be used wherever Visa cards are accepted.</a:t>
            </a:r>
            <a:endParaRPr sz="700" i="1">
              <a:solidFill>
                <a:schemeClr val="dk1"/>
              </a:solidFill>
            </a:endParaRPr>
          </a:p>
        </p:txBody>
      </p:sp>
      <p:sp>
        <p:nvSpPr>
          <p:cNvPr id="337" name="Google Shape;337;p11"/>
          <p:cNvSpPr txBox="1"/>
          <p:nvPr/>
        </p:nvSpPr>
        <p:spPr>
          <a:xfrm>
            <a:off x="182700" y="4265624"/>
            <a:ext cx="8778600" cy="3231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1200"/>
              </a:spcBef>
              <a:spcAft>
                <a:spcPts val="1200"/>
              </a:spcAft>
              <a:buNone/>
            </a:pPr>
            <a:r>
              <a:rPr lang="en-US" sz="900">
                <a:solidFill>
                  <a:schemeClr val="dk1"/>
                </a:solidFill>
              </a:rPr>
              <a:t>This is an early-stage company. Product features, banking partnerships, and financial services are subject to change, regulatory approval, and partner availability.</a:t>
            </a:r>
            <a:endParaRPr sz="12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42"/>
        <p:cNvGrpSpPr/>
        <p:nvPr/>
      </p:nvGrpSpPr>
      <p:grpSpPr>
        <a:xfrm>
          <a:off x="0" y="0"/>
          <a:ext cx="0" cy="0"/>
          <a:chOff x="0" y="0"/>
          <a:chExt cx="0" cy="0"/>
        </a:xfrm>
      </p:grpSpPr>
      <p:sp>
        <p:nvSpPr>
          <p:cNvPr id="343" name="Google Shape;343;p12"/>
          <p:cNvSpPr/>
          <p:nvPr/>
        </p:nvSpPr>
        <p:spPr>
          <a:xfrm>
            <a:off x="0" y="0"/>
            <a:ext cx="4572000" cy="164592"/>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12"/>
          <p:cNvSpPr/>
          <p:nvPr/>
        </p:nvSpPr>
        <p:spPr>
          <a:xfrm>
            <a:off x="4572000" y="0"/>
            <a:ext cx="4572000" cy="164592"/>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12"/>
          <p:cNvSpPr/>
          <p:nvPr/>
        </p:nvSpPr>
        <p:spPr>
          <a:xfrm>
            <a:off x="603345" y="164600"/>
            <a:ext cx="8026500" cy="490500"/>
          </a:xfrm>
          <a:prstGeom prst="rect">
            <a:avLst/>
          </a:prstGeom>
          <a:noFill/>
          <a:ln>
            <a:noFill/>
          </a:ln>
        </p:spPr>
        <p:txBody>
          <a:bodyPr spcFirstLastPara="1" wrap="square" lIns="89175" tIns="44575" rIns="89175" bIns="44575" anchor="ctr" anchorCtr="0">
            <a:noAutofit/>
          </a:bodyPr>
          <a:lstStyle/>
          <a:p>
            <a:pPr marL="0" marR="0" lvl="0" indent="0" algn="l" rtl="0">
              <a:spcBef>
                <a:spcPts val="0"/>
              </a:spcBef>
              <a:spcAft>
                <a:spcPts val="0"/>
              </a:spcAft>
              <a:buClr>
                <a:srgbClr val="1A1A2E"/>
              </a:buClr>
              <a:buSzPts val="3121"/>
              <a:buFont typeface="Calibri"/>
              <a:buNone/>
            </a:pPr>
            <a:r>
              <a:rPr lang="en-US" sz="3121" b="1" i="0" u="none" strike="noStrike" cap="none">
                <a:solidFill>
                  <a:srgbClr val="1A1A2E"/>
                </a:solidFill>
                <a:latin typeface="Calibri"/>
                <a:ea typeface="Calibri"/>
                <a:cs typeface="Calibri"/>
                <a:sym typeface="Calibri"/>
              </a:rPr>
              <a:t>6-Month Product Roadmap</a:t>
            </a:r>
            <a:endParaRPr sz="3121" b="0" i="0" u="none" strike="noStrike" cap="none">
              <a:solidFill>
                <a:schemeClr val="dk1"/>
              </a:solidFill>
              <a:latin typeface="Calibri"/>
              <a:ea typeface="Calibri"/>
              <a:cs typeface="Calibri"/>
              <a:sym typeface="Calibri"/>
            </a:endParaRPr>
          </a:p>
        </p:txBody>
      </p:sp>
      <p:sp>
        <p:nvSpPr>
          <p:cNvPr id="346" name="Google Shape;346;p12"/>
          <p:cNvSpPr/>
          <p:nvPr/>
        </p:nvSpPr>
        <p:spPr>
          <a:xfrm>
            <a:off x="603345" y="699694"/>
            <a:ext cx="8026500" cy="312000"/>
          </a:xfrm>
          <a:prstGeom prst="rect">
            <a:avLst/>
          </a:prstGeom>
          <a:noFill/>
          <a:ln>
            <a:noFill/>
          </a:ln>
        </p:spPr>
        <p:txBody>
          <a:bodyPr spcFirstLastPara="1" wrap="square" lIns="89175" tIns="44575" rIns="89175" bIns="44575" anchor="ctr" anchorCtr="0">
            <a:noAutofit/>
          </a:bodyPr>
          <a:lstStyle/>
          <a:p>
            <a:pPr marL="0" marR="0" lvl="0" indent="0" algn="l" rtl="0">
              <a:spcBef>
                <a:spcPts val="0"/>
              </a:spcBef>
              <a:spcAft>
                <a:spcPts val="0"/>
              </a:spcAft>
              <a:buClr>
                <a:srgbClr val="4A4A6A"/>
              </a:buClr>
              <a:buSzPts val="1365"/>
              <a:buFont typeface="Calibri"/>
              <a:buNone/>
            </a:pPr>
            <a:r>
              <a:rPr lang="en-US" sz="1365" b="0" i="0" u="none" strike="noStrike" cap="none">
                <a:solidFill>
                  <a:srgbClr val="4A4A6A"/>
                </a:solidFill>
                <a:latin typeface="Calibri"/>
                <a:ea typeface="Calibri"/>
                <a:cs typeface="Calibri"/>
                <a:sym typeface="Calibri"/>
              </a:rPr>
              <a:t>Key milestones from Q1 through Q2</a:t>
            </a:r>
            <a:endParaRPr sz="1365" b="0" i="0" u="none" strike="noStrike" cap="none">
              <a:solidFill>
                <a:schemeClr val="dk1"/>
              </a:solidFill>
              <a:latin typeface="Calibri"/>
              <a:ea typeface="Calibri"/>
              <a:cs typeface="Calibri"/>
              <a:sym typeface="Calibri"/>
            </a:endParaRPr>
          </a:p>
        </p:txBody>
      </p:sp>
      <p:sp>
        <p:nvSpPr>
          <p:cNvPr id="347" name="Google Shape;347;p12"/>
          <p:cNvSpPr/>
          <p:nvPr/>
        </p:nvSpPr>
        <p:spPr>
          <a:xfrm>
            <a:off x="514163" y="1413154"/>
            <a:ext cx="8115600" cy="107100"/>
          </a:xfrm>
          <a:prstGeom prst="rect">
            <a:avLst/>
          </a:prstGeom>
          <a:solidFill>
            <a:srgbClr val="E8E0F0"/>
          </a:solidFill>
          <a:ln>
            <a:noFill/>
          </a:ln>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48" name="Google Shape;348;p12"/>
          <p:cNvSpPr/>
          <p:nvPr/>
        </p:nvSpPr>
        <p:spPr>
          <a:xfrm>
            <a:off x="1083445" y="1350726"/>
            <a:ext cx="222900" cy="222900"/>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10000" y="0"/>
                </a:moveTo>
                <a:close/>
                <a:lnTo>
                  <a:pt x="-10000" y="120000"/>
                </a:lnTo>
              </a:path>
              <a:path w="120000" h="120000" fill="none" extrusionOk="0">
                <a:moveTo>
                  <a:pt x="-10000" y="22500"/>
                </a:moveTo>
                <a:lnTo>
                  <a:pt x="-46000" y="135000"/>
                </a:lnTo>
              </a:path>
            </a:pathLst>
          </a:custGeom>
          <a:solidFill>
            <a:srgbClr val="7B3FA0"/>
          </a:solidFill>
          <a:ln>
            <a:noFill/>
          </a:ln>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49" name="Google Shape;349;p12"/>
          <p:cNvSpPr/>
          <p:nvPr/>
        </p:nvSpPr>
        <p:spPr>
          <a:xfrm>
            <a:off x="655369" y="1101015"/>
            <a:ext cx="1070100" cy="222900"/>
          </a:xfrm>
          <a:prstGeom prst="rect">
            <a:avLst/>
          </a:prstGeom>
          <a:noFill/>
          <a:ln>
            <a:noFill/>
          </a:ln>
        </p:spPr>
        <p:txBody>
          <a:bodyPr spcFirstLastPara="1" wrap="square" lIns="89175" tIns="44575" rIns="89175" bIns="44575" anchor="ctr" anchorCtr="0">
            <a:noAutofit/>
          </a:bodyPr>
          <a:lstStyle/>
          <a:p>
            <a:pPr marL="0" marR="0" lvl="0" indent="0" algn="ctr" rtl="0">
              <a:spcBef>
                <a:spcPts val="0"/>
              </a:spcBef>
              <a:spcAft>
                <a:spcPts val="0"/>
              </a:spcAft>
              <a:buClr>
                <a:srgbClr val="8888AA"/>
              </a:buClr>
              <a:buSzPts val="878"/>
              <a:buFont typeface="Calibri"/>
              <a:buNone/>
            </a:pPr>
            <a:r>
              <a:rPr lang="en-US" sz="878" b="0" i="0" u="none" strike="noStrike" cap="none">
                <a:solidFill>
                  <a:srgbClr val="8888AA"/>
                </a:solidFill>
                <a:latin typeface="Calibri"/>
                <a:ea typeface="Calibri"/>
                <a:cs typeface="Calibri"/>
                <a:sym typeface="Calibri"/>
              </a:rPr>
              <a:t>Month 1</a:t>
            </a:r>
            <a:endParaRPr sz="878" b="0" i="0" u="none" strike="noStrike" cap="none">
              <a:solidFill>
                <a:schemeClr val="dk1"/>
              </a:solidFill>
              <a:latin typeface="Calibri"/>
              <a:ea typeface="Calibri"/>
              <a:cs typeface="Calibri"/>
              <a:sym typeface="Calibri"/>
            </a:endParaRPr>
          </a:p>
        </p:txBody>
      </p:sp>
      <p:sp>
        <p:nvSpPr>
          <p:cNvPr id="350" name="Google Shape;350;p12"/>
          <p:cNvSpPr/>
          <p:nvPr/>
        </p:nvSpPr>
        <p:spPr>
          <a:xfrm>
            <a:off x="2436050" y="1350726"/>
            <a:ext cx="222900" cy="222900"/>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10000" y="0"/>
                </a:moveTo>
                <a:close/>
                <a:lnTo>
                  <a:pt x="-10000" y="120000"/>
                </a:lnTo>
              </a:path>
              <a:path w="120000" h="120000" fill="none" extrusionOk="0">
                <a:moveTo>
                  <a:pt x="-10000" y="22500"/>
                </a:moveTo>
                <a:lnTo>
                  <a:pt x="-46000" y="135000"/>
                </a:lnTo>
              </a:path>
            </a:pathLst>
          </a:custGeom>
          <a:solidFill>
            <a:srgbClr val="7B3FA0"/>
          </a:solidFill>
          <a:ln>
            <a:noFill/>
          </a:ln>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51" name="Google Shape;351;p12"/>
          <p:cNvSpPr/>
          <p:nvPr/>
        </p:nvSpPr>
        <p:spPr>
          <a:xfrm>
            <a:off x="2007973" y="1101015"/>
            <a:ext cx="1070100" cy="222900"/>
          </a:xfrm>
          <a:prstGeom prst="rect">
            <a:avLst/>
          </a:prstGeom>
          <a:noFill/>
          <a:ln>
            <a:noFill/>
          </a:ln>
        </p:spPr>
        <p:txBody>
          <a:bodyPr spcFirstLastPara="1" wrap="square" lIns="89175" tIns="44575" rIns="89175" bIns="44575" anchor="ctr" anchorCtr="0">
            <a:noAutofit/>
          </a:bodyPr>
          <a:lstStyle/>
          <a:p>
            <a:pPr marL="0" marR="0" lvl="0" indent="0" algn="ctr" rtl="0">
              <a:spcBef>
                <a:spcPts val="0"/>
              </a:spcBef>
              <a:spcAft>
                <a:spcPts val="0"/>
              </a:spcAft>
              <a:buClr>
                <a:srgbClr val="8888AA"/>
              </a:buClr>
              <a:buSzPts val="878"/>
              <a:buFont typeface="Calibri"/>
              <a:buNone/>
            </a:pPr>
            <a:r>
              <a:rPr lang="en-US" sz="878" b="0" i="0" u="none" strike="noStrike" cap="none">
                <a:solidFill>
                  <a:srgbClr val="8888AA"/>
                </a:solidFill>
                <a:latin typeface="Calibri"/>
                <a:ea typeface="Calibri"/>
                <a:cs typeface="Calibri"/>
                <a:sym typeface="Calibri"/>
              </a:rPr>
              <a:t>Month 2</a:t>
            </a:r>
            <a:endParaRPr sz="878" b="0" i="0" u="none" strike="noStrike" cap="none">
              <a:solidFill>
                <a:schemeClr val="dk1"/>
              </a:solidFill>
              <a:latin typeface="Calibri"/>
              <a:ea typeface="Calibri"/>
              <a:cs typeface="Calibri"/>
              <a:sym typeface="Calibri"/>
            </a:endParaRPr>
          </a:p>
        </p:txBody>
      </p:sp>
      <p:sp>
        <p:nvSpPr>
          <p:cNvPr id="352" name="Google Shape;352;p12"/>
          <p:cNvSpPr/>
          <p:nvPr/>
        </p:nvSpPr>
        <p:spPr>
          <a:xfrm>
            <a:off x="3788654" y="1350726"/>
            <a:ext cx="222900" cy="222900"/>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10000" y="0"/>
                </a:moveTo>
                <a:close/>
                <a:lnTo>
                  <a:pt x="-10000" y="120000"/>
                </a:lnTo>
              </a:path>
              <a:path w="120000" h="120000" fill="none" extrusionOk="0">
                <a:moveTo>
                  <a:pt x="-10000" y="22500"/>
                </a:moveTo>
                <a:lnTo>
                  <a:pt x="-46000" y="135000"/>
                </a:lnTo>
              </a:path>
            </a:pathLst>
          </a:custGeom>
          <a:solidFill>
            <a:srgbClr val="C94B7A"/>
          </a:solidFill>
          <a:ln>
            <a:noFill/>
          </a:ln>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53" name="Google Shape;353;p12"/>
          <p:cNvSpPr/>
          <p:nvPr/>
        </p:nvSpPr>
        <p:spPr>
          <a:xfrm>
            <a:off x="3360577" y="1101015"/>
            <a:ext cx="1070100" cy="222900"/>
          </a:xfrm>
          <a:prstGeom prst="rect">
            <a:avLst/>
          </a:prstGeom>
          <a:noFill/>
          <a:ln>
            <a:noFill/>
          </a:ln>
        </p:spPr>
        <p:txBody>
          <a:bodyPr spcFirstLastPara="1" wrap="square" lIns="89175" tIns="44575" rIns="89175" bIns="44575" anchor="ctr" anchorCtr="0">
            <a:noAutofit/>
          </a:bodyPr>
          <a:lstStyle/>
          <a:p>
            <a:pPr marL="0" marR="0" lvl="0" indent="0" algn="ctr" rtl="0">
              <a:spcBef>
                <a:spcPts val="0"/>
              </a:spcBef>
              <a:spcAft>
                <a:spcPts val="0"/>
              </a:spcAft>
              <a:buClr>
                <a:srgbClr val="8888AA"/>
              </a:buClr>
              <a:buSzPts val="878"/>
              <a:buFont typeface="Calibri"/>
              <a:buNone/>
            </a:pPr>
            <a:r>
              <a:rPr lang="en-US" sz="878" b="0" i="0" u="none" strike="noStrike" cap="none">
                <a:solidFill>
                  <a:srgbClr val="8888AA"/>
                </a:solidFill>
                <a:latin typeface="Calibri"/>
                <a:ea typeface="Calibri"/>
                <a:cs typeface="Calibri"/>
                <a:sym typeface="Calibri"/>
              </a:rPr>
              <a:t>Month 3</a:t>
            </a:r>
            <a:endParaRPr sz="878" b="0" i="0" u="none" strike="noStrike" cap="none">
              <a:solidFill>
                <a:schemeClr val="dk1"/>
              </a:solidFill>
              <a:latin typeface="Calibri"/>
              <a:ea typeface="Calibri"/>
              <a:cs typeface="Calibri"/>
              <a:sym typeface="Calibri"/>
            </a:endParaRPr>
          </a:p>
        </p:txBody>
      </p:sp>
      <p:sp>
        <p:nvSpPr>
          <p:cNvPr id="354" name="Google Shape;354;p12"/>
          <p:cNvSpPr/>
          <p:nvPr/>
        </p:nvSpPr>
        <p:spPr>
          <a:xfrm>
            <a:off x="5141258" y="1350726"/>
            <a:ext cx="222900" cy="222900"/>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10000" y="0"/>
                </a:moveTo>
                <a:close/>
                <a:lnTo>
                  <a:pt x="-10000" y="120000"/>
                </a:lnTo>
              </a:path>
              <a:path w="120000" h="120000" fill="none" extrusionOk="0">
                <a:moveTo>
                  <a:pt x="-10000" y="22500"/>
                </a:moveTo>
                <a:lnTo>
                  <a:pt x="-46000" y="135000"/>
                </a:lnTo>
              </a:path>
            </a:pathLst>
          </a:custGeom>
          <a:solidFill>
            <a:srgbClr val="C94B7A"/>
          </a:solidFill>
          <a:ln>
            <a:noFill/>
          </a:ln>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55" name="Google Shape;355;p12"/>
          <p:cNvSpPr/>
          <p:nvPr/>
        </p:nvSpPr>
        <p:spPr>
          <a:xfrm>
            <a:off x="4713181" y="1101015"/>
            <a:ext cx="1070100" cy="222900"/>
          </a:xfrm>
          <a:prstGeom prst="rect">
            <a:avLst/>
          </a:prstGeom>
          <a:noFill/>
          <a:ln>
            <a:noFill/>
          </a:ln>
        </p:spPr>
        <p:txBody>
          <a:bodyPr spcFirstLastPara="1" wrap="square" lIns="89175" tIns="44575" rIns="89175" bIns="44575" anchor="ctr" anchorCtr="0">
            <a:noAutofit/>
          </a:bodyPr>
          <a:lstStyle/>
          <a:p>
            <a:pPr marL="0" marR="0" lvl="0" indent="0" algn="ctr" rtl="0">
              <a:spcBef>
                <a:spcPts val="0"/>
              </a:spcBef>
              <a:spcAft>
                <a:spcPts val="0"/>
              </a:spcAft>
              <a:buClr>
                <a:srgbClr val="8888AA"/>
              </a:buClr>
              <a:buSzPts val="878"/>
              <a:buFont typeface="Calibri"/>
              <a:buNone/>
            </a:pPr>
            <a:r>
              <a:rPr lang="en-US" sz="878" b="0" i="0" u="none" strike="noStrike" cap="none">
                <a:solidFill>
                  <a:srgbClr val="8888AA"/>
                </a:solidFill>
                <a:latin typeface="Calibri"/>
                <a:ea typeface="Calibri"/>
                <a:cs typeface="Calibri"/>
                <a:sym typeface="Calibri"/>
              </a:rPr>
              <a:t>Month 4</a:t>
            </a:r>
            <a:endParaRPr sz="878" b="0" i="0" u="none" strike="noStrike" cap="none">
              <a:solidFill>
                <a:schemeClr val="dk1"/>
              </a:solidFill>
              <a:latin typeface="Calibri"/>
              <a:ea typeface="Calibri"/>
              <a:cs typeface="Calibri"/>
              <a:sym typeface="Calibri"/>
            </a:endParaRPr>
          </a:p>
        </p:txBody>
      </p:sp>
      <p:sp>
        <p:nvSpPr>
          <p:cNvPr id="356" name="Google Shape;356;p12"/>
          <p:cNvSpPr/>
          <p:nvPr/>
        </p:nvSpPr>
        <p:spPr>
          <a:xfrm>
            <a:off x="6493862" y="1350726"/>
            <a:ext cx="222900" cy="222900"/>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10000" y="0"/>
                </a:moveTo>
                <a:close/>
                <a:lnTo>
                  <a:pt x="-10000" y="120000"/>
                </a:lnTo>
              </a:path>
              <a:path w="120000" h="120000" fill="none" extrusionOk="0">
                <a:moveTo>
                  <a:pt x="-10000" y="22500"/>
                </a:moveTo>
                <a:lnTo>
                  <a:pt x="-46000" y="135000"/>
                </a:lnTo>
              </a:path>
            </a:pathLst>
          </a:custGeom>
          <a:solidFill>
            <a:srgbClr val="1A1A2E"/>
          </a:solidFill>
          <a:ln>
            <a:noFill/>
          </a:ln>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57" name="Google Shape;357;p12"/>
          <p:cNvSpPr/>
          <p:nvPr/>
        </p:nvSpPr>
        <p:spPr>
          <a:xfrm>
            <a:off x="6065785" y="1101015"/>
            <a:ext cx="1070100" cy="222900"/>
          </a:xfrm>
          <a:prstGeom prst="rect">
            <a:avLst/>
          </a:prstGeom>
          <a:noFill/>
          <a:ln>
            <a:noFill/>
          </a:ln>
        </p:spPr>
        <p:txBody>
          <a:bodyPr spcFirstLastPara="1" wrap="square" lIns="89175" tIns="44575" rIns="89175" bIns="44575" anchor="ctr" anchorCtr="0">
            <a:noAutofit/>
          </a:bodyPr>
          <a:lstStyle/>
          <a:p>
            <a:pPr marL="0" marR="0" lvl="0" indent="0" algn="ctr" rtl="0">
              <a:spcBef>
                <a:spcPts val="0"/>
              </a:spcBef>
              <a:spcAft>
                <a:spcPts val="0"/>
              </a:spcAft>
              <a:buClr>
                <a:srgbClr val="8888AA"/>
              </a:buClr>
              <a:buSzPts val="878"/>
              <a:buFont typeface="Calibri"/>
              <a:buNone/>
            </a:pPr>
            <a:r>
              <a:rPr lang="en-US" sz="878" b="0" i="0" u="none" strike="noStrike" cap="none">
                <a:solidFill>
                  <a:srgbClr val="8888AA"/>
                </a:solidFill>
                <a:latin typeface="Calibri"/>
                <a:ea typeface="Calibri"/>
                <a:cs typeface="Calibri"/>
                <a:sym typeface="Calibri"/>
              </a:rPr>
              <a:t>Month 5</a:t>
            </a:r>
            <a:endParaRPr sz="878" b="0" i="0" u="none" strike="noStrike" cap="none">
              <a:solidFill>
                <a:schemeClr val="dk1"/>
              </a:solidFill>
              <a:latin typeface="Calibri"/>
              <a:ea typeface="Calibri"/>
              <a:cs typeface="Calibri"/>
              <a:sym typeface="Calibri"/>
            </a:endParaRPr>
          </a:p>
        </p:txBody>
      </p:sp>
      <p:sp>
        <p:nvSpPr>
          <p:cNvPr id="358" name="Google Shape;358;p12"/>
          <p:cNvSpPr/>
          <p:nvPr/>
        </p:nvSpPr>
        <p:spPr>
          <a:xfrm>
            <a:off x="7846466" y="1350726"/>
            <a:ext cx="222900" cy="222900"/>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10000" y="0"/>
                </a:moveTo>
                <a:close/>
                <a:lnTo>
                  <a:pt x="-10000" y="120000"/>
                </a:lnTo>
              </a:path>
              <a:path w="120000" h="120000" fill="none" extrusionOk="0">
                <a:moveTo>
                  <a:pt x="-10000" y="22500"/>
                </a:moveTo>
                <a:lnTo>
                  <a:pt x="-46000" y="135000"/>
                </a:lnTo>
              </a:path>
            </a:pathLst>
          </a:custGeom>
          <a:solidFill>
            <a:srgbClr val="1A1A2E"/>
          </a:solidFill>
          <a:ln>
            <a:noFill/>
          </a:ln>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59" name="Google Shape;359;p12"/>
          <p:cNvSpPr/>
          <p:nvPr/>
        </p:nvSpPr>
        <p:spPr>
          <a:xfrm>
            <a:off x="7418389" y="1101015"/>
            <a:ext cx="1070100" cy="222900"/>
          </a:xfrm>
          <a:prstGeom prst="rect">
            <a:avLst/>
          </a:prstGeom>
          <a:noFill/>
          <a:ln>
            <a:noFill/>
          </a:ln>
        </p:spPr>
        <p:txBody>
          <a:bodyPr spcFirstLastPara="1" wrap="square" lIns="89175" tIns="44575" rIns="89175" bIns="44575" anchor="ctr" anchorCtr="0">
            <a:noAutofit/>
          </a:bodyPr>
          <a:lstStyle/>
          <a:p>
            <a:pPr marL="0" marR="0" lvl="0" indent="0" algn="ctr" rtl="0">
              <a:spcBef>
                <a:spcPts val="0"/>
              </a:spcBef>
              <a:spcAft>
                <a:spcPts val="0"/>
              </a:spcAft>
              <a:buClr>
                <a:srgbClr val="8888AA"/>
              </a:buClr>
              <a:buSzPts val="878"/>
              <a:buFont typeface="Calibri"/>
              <a:buNone/>
            </a:pPr>
            <a:r>
              <a:rPr lang="en-US" sz="878" b="0" i="0" u="none" strike="noStrike" cap="none">
                <a:solidFill>
                  <a:srgbClr val="8888AA"/>
                </a:solidFill>
                <a:latin typeface="Calibri"/>
                <a:ea typeface="Calibri"/>
                <a:cs typeface="Calibri"/>
                <a:sym typeface="Calibri"/>
              </a:rPr>
              <a:t>Month 6</a:t>
            </a:r>
            <a:endParaRPr sz="878" b="0" i="0" u="none" strike="noStrike" cap="none">
              <a:solidFill>
                <a:schemeClr val="dk1"/>
              </a:solidFill>
              <a:latin typeface="Calibri"/>
              <a:ea typeface="Calibri"/>
              <a:cs typeface="Calibri"/>
              <a:sym typeface="Calibri"/>
            </a:endParaRPr>
          </a:p>
        </p:txBody>
      </p:sp>
      <p:sp>
        <p:nvSpPr>
          <p:cNvPr id="360" name="Google Shape;360;p12"/>
          <p:cNvSpPr/>
          <p:nvPr/>
        </p:nvSpPr>
        <p:spPr>
          <a:xfrm>
            <a:off x="558754" y="1680701"/>
            <a:ext cx="1263300" cy="1650000"/>
          </a:xfrm>
          <a:prstGeom prst="rect">
            <a:avLst/>
          </a:prstGeom>
          <a:solidFill>
            <a:srgbClr val="F8F7FC"/>
          </a:solidFill>
          <a:ln w="9300" cap="flat" cmpd="sng">
            <a:solidFill>
              <a:srgbClr val="E8E0F0"/>
            </a:solidFill>
            <a:prstDash val="solid"/>
            <a:round/>
            <a:headEnd type="none" w="sm" len="sm"/>
            <a:tailEnd type="none" w="sm" len="sm"/>
          </a:ln>
          <a:effectLst>
            <a:outerShdw blurRad="99092" dist="37159" dir="8100000" algn="bl" rotWithShape="0">
              <a:srgbClr val="000000">
                <a:alpha val="7843"/>
              </a:srgbClr>
            </a:outerShdw>
          </a:effectLst>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61" name="Google Shape;361;p12"/>
          <p:cNvSpPr/>
          <p:nvPr/>
        </p:nvSpPr>
        <p:spPr>
          <a:xfrm>
            <a:off x="558754" y="1680701"/>
            <a:ext cx="1263300" cy="89100"/>
          </a:xfrm>
          <a:prstGeom prst="rect">
            <a:avLst/>
          </a:prstGeom>
          <a:solidFill>
            <a:srgbClr val="7B3FA0"/>
          </a:solidFill>
          <a:ln>
            <a:noFill/>
          </a:ln>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62" name="Google Shape;362;p12"/>
          <p:cNvSpPr/>
          <p:nvPr/>
        </p:nvSpPr>
        <p:spPr>
          <a:xfrm>
            <a:off x="630100" y="1814475"/>
            <a:ext cx="1120800" cy="401400"/>
          </a:xfrm>
          <a:prstGeom prst="rect">
            <a:avLst/>
          </a:prstGeom>
          <a:noFill/>
          <a:ln>
            <a:noFill/>
          </a:ln>
        </p:spPr>
        <p:txBody>
          <a:bodyPr spcFirstLastPara="1" wrap="square" lIns="89175" tIns="44575" rIns="89175" bIns="44575" anchor="ctr" anchorCtr="0">
            <a:noAutofit/>
          </a:bodyPr>
          <a:lstStyle/>
          <a:p>
            <a:pPr marL="0" marR="0" lvl="0" indent="0" algn="l" rtl="0">
              <a:spcBef>
                <a:spcPts val="0"/>
              </a:spcBef>
              <a:spcAft>
                <a:spcPts val="0"/>
              </a:spcAft>
              <a:buClr>
                <a:srgbClr val="1A1A2E"/>
              </a:buClr>
              <a:buSzPts val="1073"/>
              <a:buFont typeface="Calibri"/>
              <a:buNone/>
            </a:pPr>
            <a:r>
              <a:rPr lang="en-US" sz="1073" b="1" i="0" u="none" strike="noStrike" cap="none">
                <a:solidFill>
                  <a:srgbClr val="1A1A2E"/>
                </a:solidFill>
                <a:latin typeface="Calibri"/>
                <a:ea typeface="Calibri"/>
                <a:cs typeface="Calibri"/>
                <a:sym typeface="Calibri"/>
              </a:rPr>
              <a:t>Platform Hardening</a:t>
            </a:r>
            <a:endParaRPr sz="1073" b="0" i="0" u="none" strike="noStrike" cap="none">
              <a:solidFill>
                <a:schemeClr val="dk1"/>
              </a:solidFill>
              <a:latin typeface="Calibri"/>
              <a:ea typeface="Calibri"/>
              <a:cs typeface="Calibri"/>
              <a:sym typeface="Calibri"/>
            </a:endParaRPr>
          </a:p>
        </p:txBody>
      </p:sp>
      <p:sp>
        <p:nvSpPr>
          <p:cNvPr id="363" name="Google Shape;363;p12"/>
          <p:cNvSpPr/>
          <p:nvPr/>
        </p:nvSpPr>
        <p:spPr>
          <a:xfrm>
            <a:off x="630100" y="2260387"/>
            <a:ext cx="1120800" cy="981000"/>
          </a:xfrm>
          <a:prstGeom prst="rect">
            <a:avLst/>
          </a:prstGeom>
          <a:noFill/>
          <a:ln>
            <a:noFill/>
          </a:ln>
        </p:spPr>
        <p:txBody>
          <a:bodyPr spcFirstLastPara="1" wrap="square" lIns="89175" tIns="44575" rIns="89175" bIns="44575" anchor="ctr" anchorCtr="0">
            <a:noAutofit/>
          </a:bodyPr>
          <a:lstStyle/>
          <a:p>
            <a:pPr marL="0" marR="0" lvl="0" indent="0" algn="l" rtl="0">
              <a:lnSpc>
                <a:spcPct val="130000"/>
              </a:lnSpc>
              <a:spcBef>
                <a:spcPts val="0"/>
              </a:spcBef>
              <a:spcAft>
                <a:spcPts val="0"/>
              </a:spcAft>
              <a:buClr>
                <a:srgbClr val="4A4A6A"/>
              </a:buClr>
              <a:buSzPts val="878"/>
              <a:buFont typeface="Calibri"/>
              <a:buNone/>
            </a:pPr>
            <a:r>
              <a:rPr lang="en-US" sz="878" b="0" i="0" u="none" strike="noStrike" cap="none">
                <a:solidFill>
                  <a:srgbClr val="4A4A6A"/>
                </a:solidFill>
                <a:latin typeface="Calibri"/>
                <a:ea typeface="Calibri"/>
                <a:cs typeface="Calibri"/>
                <a:sym typeface="Calibri"/>
              </a:rPr>
              <a:t>Security audit, fraud monitoring go-live, KYC/KYB workflow optimization.</a:t>
            </a:r>
            <a:endParaRPr sz="878" b="0" i="0" u="none" strike="noStrike" cap="none">
              <a:solidFill>
                <a:schemeClr val="dk1"/>
              </a:solidFill>
              <a:latin typeface="Calibri"/>
              <a:ea typeface="Calibri"/>
              <a:cs typeface="Calibri"/>
              <a:sym typeface="Calibri"/>
            </a:endParaRPr>
          </a:p>
        </p:txBody>
      </p:sp>
      <p:sp>
        <p:nvSpPr>
          <p:cNvPr id="364" name="Google Shape;364;p12"/>
          <p:cNvSpPr/>
          <p:nvPr/>
        </p:nvSpPr>
        <p:spPr>
          <a:xfrm>
            <a:off x="1911358" y="2706299"/>
            <a:ext cx="1263300" cy="1650000"/>
          </a:xfrm>
          <a:prstGeom prst="rect">
            <a:avLst/>
          </a:prstGeom>
          <a:solidFill>
            <a:srgbClr val="F8F7FC"/>
          </a:solidFill>
          <a:ln w="9300" cap="flat" cmpd="sng">
            <a:solidFill>
              <a:srgbClr val="E8E0F0"/>
            </a:solidFill>
            <a:prstDash val="solid"/>
            <a:round/>
            <a:headEnd type="none" w="sm" len="sm"/>
            <a:tailEnd type="none" w="sm" len="sm"/>
          </a:ln>
          <a:effectLst>
            <a:outerShdw blurRad="99092" dist="37159" dir="8100000" algn="bl" rotWithShape="0">
              <a:srgbClr val="000000">
                <a:alpha val="7843"/>
              </a:srgbClr>
            </a:outerShdw>
          </a:effectLst>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65" name="Google Shape;365;p12"/>
          <p:cNvSpPr/>
          <p:nvPr/>
        </p:nvSpPr>
        <p:spPr>
          <a:xfrm>
            <a:off x="1911358" y="2706299"/>
            <a:ext cx="1263300" cy="89100"/>
          </a:xfrm>
          <a:prstGeom prst="rect">
            <a:avLst/>
          </a:prstGeom>
          <a:solidFill>
            <a:srgbClr val="C94B7A"/>
          </a:solidFill>
          <a:ln>
            <a:noFill/>
          </a:ln>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66" name="Google Shape;366;p12"/>
          <p:cNvSpPr/>
          <p:nvPr/>
        </p:nvSpPr>
        <p:spPr>
          <a:xfrm>
            <a:off x="1982704" y="2840073"/>
            <a:ext cx="1120800" cy="401400"/>
          </a:xfrm>
          <a:prstGeom prst="rect">
            <a:avLst/>
          </a:prstGeom>
          <a:noFill/>
          <a:ln>
            <a:noFill/>
          </a:ln>
        </p:spPr>
        <p:txBody>
          <a:bodyPr spcFirstLastPara="1" wrap="square" lIns="89175" tIns="44575" rIns="89175" bIns="44575" anchor="ctr" anchorCtr="0">
            <a:noAutofit/>
          </a:bodyPr>
          <a:lstStyle/>
          <a:p>
            <a:pPr marL="0" marR="0" lvl="0" indent="0" algn="l" rtl="0">
              <a:spcBef>
                <a:spcPts val="0"/>
              </a:spcBef>
              <a:spcAft>
                <a:spcPts val="0"/>
              </a:spcAft>
              <a:buClr>
                <a:srgbClr val="1A1A2E"/>
              </a:buClr>
              <a:buSzPts val="1073"/>
              <a:buFont typeface="Calibri"/>
              <a:buNone/>
            </a:pPr>
            <a:r>
              <a:rPr lang="en-US" sz="1073" b="1" i="0" u="none" strike="noStrike" cap="none">
                <a:solidFill>
                  <a:srgbClr val="1A1A2E"/>
                </a:solidFill>
                <a:latin typeface="Calibri"/>
                <a:ea typeface="Calibri"/>
                <a:cs typeface="Calibri"/>
                <a:sym typeface="Calibri"/>
              </a:rPr>
              <a:t>Card Program Launch</a:t>
            </a:r>
            <a:endParaRPr sz="1073" b="0" i="0" u="none" strike="noStrike" cap="none">
              <a:solidFill>
                <a:schemeClr val="dk1"/>
              </a:solidFill>
              <a:latin typeface="Calibri"/>
              <a:ea typeface="Calibri"/>
              <a:cs typeface="Calibri"/>
              <a:sym typeface="Calibri"/>
            </a:endParaRPr>
          </a:p>
        </p:txBody>
      </p:sp>
      <p:sp>
        <p:nvSpPr>
          <p:cNvPr id="367" name="Google Shape;367;p12"/>
          <p:cNvSpPr/>
          <p:nvPr/>
        </p:nvSpPr>
        <p:spPr>
          <a:xfrm>
            <a:off x="1982704" y="3285985"/>
            <a:ext cx="1120800" cy="981000"/>
          </a:xfrm>
          <a:prstGeom prst="rect">
            <a:avLst/>
          </a:prstGeom>
          <a:noFill/>
          <a:ln>
            <a:noFill/>
          </a:ln>
        </p:spPr>
        <p:txBody>
          <a:bodyPr spcFirstLastPara="1" wrap="square" lIns="89175" tIns="44575" rIns="89175" bIns="44575" anchor="ctr" anchorCtr="0">
            <a:noAutofit/>
          </a:bodyPr>
          <a:lstStyle/>
          <a:p>
            <a:pPr marL="0" marR="0" lvl="0" indent="0" algn="l" rtl="0">
              <a:lnSpc>
                <a:spcPct val="130000"/>
              </a:lnSpc>
              <a:spcBef>
                <a:spcPts val="0"/>
              </a:spcBef>
              <a:spcAft>
                <a:spcPts val="0"/>
              </a:spcAft>
              <a:buClr>
                <a:srgbClr val="4A4A6A"/>
              </a:buClr>
              <a:buSzPts val="878"/>
              <a:buFont typeface="Calibri"/>
              <a:buNone/>
            </a:pPr>
            <a:r>
              <a:rPr lang="en-US" sz="878" b="0" i="0" u="none" strike="noStrike" cap="none">
                <a:solidFill>
                  <a:srgbClr val="4A4A6A"/>
                </a:solidFill>
                <a:latin typeface="Calibri"/>
                <a:ea typeface="Calibri"/>
                <a:cs typeface="Calibri"/>
                <a:sym typeface="Calibri"/>
              </a:rPr>
              <a:t>Issue Visa®/Mastercard® debit cards to all active accounts.</a:t>
            </a:r>
            <a:endParaRPr sz="878" b="0" i="0" u="none" strike="noStrike" cap="none">
              <a:solidFill>
                <a:schemeClr val="dk1"/>
              </a:solidFill>
              <a:latin typeface="Calibri"/>
              <a:ea typeface="Calibri"/>
              <a:cs typeface="Calibri"/>
              <a:sym typeface="Calibri"/>
            </a:endParaRPr>
          </a:p>
        </p:txBody>
      </p:sp>
      <p:sp>
        <p:nvSpPr>
          <p:cNvPr id="368" name="Google Shape;368;p12"/>
          <p:cNvSpPr/>
          <p:nvPr/>
        </p:nvSpPr>
        <p:spPr>
          <a:xfrm>
            <a:off x="3263962" y="1680701"/>
            <a:ext cx="1263300" cy="1650000"/>
          </a:xfrm>
          <a:prstGeom prst="rect">
            <a:avLst/>
          </a:prstGeom>
          <a:solidFill>
            <a:srgbClr val="F8F7FC"/>
          </a:solidFill>
          <a:ln w="9300" cap="flat" cmpd="sng">
            <a:solidFill>
              <a:srgbClr val="E8E0F0"/>
            </a:solidFill>
            <a:prstDash val="solid"/>
            <a:round/>
            <a:headEnd type="none" w="sm" len="sm"/>
            <a:tailEnd type="none" w="sm" len="sm"/>
          </a:ln>
          <a:effectLst>
            <a:outerShdw blurRad="99092" dist="37159" dir="8100000" algn="bl" rotWithShape="0">
              <a:srgbClr val="000000">
                <a:alpha val="7843"/>
              </a:srgbClr>
            </a:outerShdw>
          </a:effectLst>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69" name="Google Shape;369;p12"/>
          <p:cNvSpPr/>
          <p:nvPr/>
        </p:nvSpPr>
        <p:spPr>
          <a:xfrm>
            <a:off x="3263962" y="1680701"/>
            <a:ext cx="1263300" cy="89100"/>
          </a:xfrm>
          <a:prstGeom prst="rect">
            <a:avLst/>
          </a:prstGeom>
          <a:solidFill>
            <a:srgbClr val="7B3FA0"/>
          </a:solidFill>
          <a:ln>
            <a:noFill/>
          </a:ln>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70" name="Google Shape;370;p12"/>
          <p:cNvSpPr/>
          <p:nvPr/>
        </p:nvSpPr>
        <p:spPr>
          <a:xfrm>
            <a:off x="3335308" y="1814475"/>
            <a:ext cx="1120800" cy="401400"/>
          </a:xfrm>
          <a:prstGeom prst="rect">
            <a:avLst/>
          </a:prstGeom>
          <a:noFill/>
          <a:ln>
            <a:noFill/>
          </a:ln>
        </p:spPr>
        <p:txBody>
          <a:bodyPr spcFirstLastPara="1" wrap="square" lIns="89175" tIns="44575" rIns="89175" bIns="44575" anchor="ctr" anchorCtr="0">
            <a:noAutofit/>
          </a:bodyPr>
          <a:lstStyle/>
          <a:p>
            <a:pPr marL="0" marR="0" lvl="0" indent="0" algn="l" rtl="0">
              <a:spcBef>
                <a:spcPts val="0"/>
              </a:spcBef>
              <a:spcAft>
                <a:spcPts val="0"/>
              </a:spcAft>
              <a:buClr>
                <a:srgbClr val="1A1A2E"/>
              </a:buClr>
              <a:buSzPts val="1073"/>
              <a:buFont typeface="Calibri"/>
              <a:buNone/>
            </a:pPr>
            <a:r>
              <a:rPr lang="en-US" sz="1073" b="1" i="0" u="none" strike="noStrike" cap="none">
                <a:solidFill>
                  <a:srgbClr val="1A1A2E"/>
                </a:solidFill>
                <a:latin typeface="Calibri"/>
                <a:ea typeface="Calibri"/>
                <a:cs typeface="Calibri"/>
                <a:sym typeface="Calibri"/>
              </a:rPr>
              <a:t>Business Accounts</a:t>
            </a:r>
            <a:endParaRPr sz="1073" b="0" i="0" u="none" strike="noStrike" cap="none">
              <a:solidFill>
                <a:schemeClr val="dk1"/>
              </a:solidFill>
              <a:latin typeface="Calibri"/>
              <a:ea typeface="Calibri"/>
              <a:cs typeface="Calibri"/>
              <a:sym typeface="Calibri"/>
            </a:endParaRPr>
          </a:p>
        </p:txBody>
      </p:sp>
      <p:sp>
        <p:nvSpPr>
          <p:cNvPr id="371" name="Google Shape;371;p12"/>
          <p:cNvSpPr/>
          <p:nvPr/>
        </p:nvSpPr>
        <p:spPr>
          <a:xfrm>
            <a:off x="3335308" y="2260387"/>
            <a:ext cx="1120800" cy="981000"/>
          </a:xfrm>
          <a:prstGeom prst="rect">
            <a:avLst/>
          </a:prstGeom>
          <a:noFill/>
          <a:ln>
            <a:noFill/>
          </a:ln>
        </p:spPr>
        <p:txBody>
          <a:bodyPr spcFirstLastPara="1" wrap="square" lIns="89175" tIns="44575" rIns="89175" bIns="44575" anchor="ctr" anchorCtr="0">
            <a:noAutofit/>
          </a:bodyPr>
          <a:lstStyle/>
          <a:p>
            <a:pPr marL="0" marR="0" lvl="0" indent="0" algn="l" rtl="0">
              <a:lnSpc>
                <a:spcPct val="130000"/>
              </a:lnSpc>
              <a:spcBef>
                <a:spcPts val="0"/>
              </a:spcBef>
              <a:spcAft>
                <a:spcPts val="0"/>
              </a:spcAft>
              <a:buClr>
                <a:srgbClr val="4A4A6A"/>
              </a:buClr>
              <a:buSzPts val="878"/>
              <a:buFont typeface="Calibri"/>
              <a:buNone/>
            </a:pPr>
            <a:r>
              <a:rPr lang="en-US" sz="878" b="0" i="0" u="none" strike="noStrike" cap="none">
                <a:solidFill>
                  <a:srgbClr val="4A4A6A"/>
                </a:solidFill>
                <a:latin typeface="Calibri"/>
                <a:ea typeface="Calibri"/>
                <a:cs typeface="Calibri"/>
                <a:sym typeface="Calibri"/>
              </a:rPr>
              <a:t>Launch dedicated business checking with EIN support and multi-user access.</a:t>
            </a:r>
            <a:endParaRPr sz="878" b="0" i="0" u="none" strike="noStrike" cap="none">
              <a:solidFill>
                <a:schemeClr val="dk1"/>
              </a:solidFill>
              <a:latin typeface="Calibri"/>
              <a:ea typeface="Calibri"/>
              <a:cs typeface="Calibri"/>
              <a:sym typeface="Calibri"/>
            </a:endParaRPr>
          </a:p>
        </p:txBody>
      </p:sp>
      <p:sp>
        <p:nvSpPr>
          <p:cNvPr id="372" name="Google Shape;372;p12"/>
          <p:cNvSpPr/>
          <p:nvPr/>
        </p:nvSpPr>
        <p:spPr>
          <a:xfrm>
            <a:off x="4616566" y="2706299"/>
            <a:ext cx="1263300" cy="1650000"/>
          </a:xfrm>
          <a:prstGeom prst="rect">
            <a:avLst/>
          </a:prstGeom>
          <a:solidFill>
            <a:srgbClr val="F8F7FC"/>
          </a:solidFill>
          <a:ln w="9300" cap="flat" cmpd="sng">
            <a:solidFill>
              <a:srgbClr val="E8E0F0"/>
            </a:solidFill>
            <a:prstDash val="solid"/>
            <a:round/>
            <a:headEnd type="none" w="sm" len="sm"/>
            <a:tailEnd type="none" w="sm" len="sm"/>
          </a:ln>
          <a:effectLst>
            <a:outerShdw blurRad="99092" dist="37159" dir="8100000" algn="bl" rotWithShape="0">
              <a:srgbClr val="000000">
                <a:alpha val="7843"/>
              </a:srgbClr>
            </a:outerShdw>
          </a:effectLst>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73" name="Google Shape;373;p12"/>
          <p:cNvSpPr/>
          <p:nvPr/>
        </p:nvSpPr>
        <p:spPr>
          <a:xfrm>
            <a:off x="4616566" y="2706299"/>
            <a:ext cx="1263300" cy="89100"/>
          </a:xfrm>
          <a:prstGeom prst="rect">
            <a:avLst/>
          </a:prstGeom>
          <a:solidFill>
            <a:srgbClr val="C94B7A"/>
          </a:solidFill>
          <a:ln>
            <a:noFill/>
          </a:ln>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74" name="Google Shape;374;p12"/>
          <p:cNvSpPr/>
          <p:nvPr/>
        </p:nvSpPr>
        <p:spPr>
          <a:xfrm>
            <a:off x="4687913" y="2840073"/>
            <a:ext cx="1120800" cy="401400"/>
          </a:xfrm>
          <a:prstGeom prst="rect">
            <a:avLst/>
          </a:prstGeom>
          <a:noFill/>
          <a:ln>
            <a:noFill/>
          </a:ln>
        </p:spPr>
        <p:txBody>
          <a:bodyPr spcFirstLastPara="1" wrap="square" lIns="89175" tIns="44575" rIns="89175" bIns="44575" anchor="ctr" anchorCtr="0">
            <a:noAutofit/>
          </a:bodyPr>
          <a:lstStyle/>
          <a:p>
            <a:pPr marL="0" marR="0" lvl="0" indent="0" algn="l" rtl="0">
              <a:spcBef>
                <a:spcPts val="0"/>
              </a:spcBef>
              <a:spcAft>
                <a:spcPts val="0"/>
              </a:spcAft>
              <a:buClr>
                <a:srgbClr val="1A1A2E"/>
              </a:buClr>
              <a:buSzPts val="1073"/>
              <a:buFont typeface="Calibri"/>
              <a:buNone/>
            </a:pPr>
            <a:r>
              <a:rPr lang="en-US" sz="1073" b="1" i="0" u="none" strike="noStrike" cap="none">
                <a:solidFill>
                  <a:srgbClr val="1A1A2E"/>
                </a:solidFill>
                <a:latin typeface="Calibri"/>
                <a:ea typeface="Calibri"/>
                <a:cs typeface="Calibri"/>
                <a:sym typeface="Calibri"/>
              </a:rPr>
              <a:t>Creator Analytics Dashboard</a:t>
            </a:r>
            <a:endParaRPr sz="1073" b="0" i="0" u="none" strike="noStrike" cap="none">
              <a:solidFill>
                <a:schemeClr val="dk1"/>
              </a:solidFill>
              <a:latin typeface="Calibri"/>
              <a:ea typeface="Calibri"/>
              <a:cs typeface="Calibri"/>
              <a:sym typeface="Calibri"/>
            </a:endParaRPr>
          </a:p>
        </p:txBody>
      </p:sp>
      <p:sp>
        <p:nvSpPr>
          <p:cNvPr id="375" name="Google Shape;375;p12"/>
          <p:cNvSpPr/>
          <p:nvPr/>
        </p:nvSpPr>
        <p:spPr>
          <a:xfrm>
            <a:off x="4687913" y="3285985"/>
            <a:ext cx="1120800" cy="981000"/>
          </a:xfrm>
          <a:prstGeom prst="rect">
            <a:avLst/>
          </a:prstGeom>
          <a:noFill/>
          <a:ln>
            <a:noFill/>
          </a:ln>
        </p:spPr>
        <p:txBody>
          <a:bodyPr spcFirstLastPara="1" wrap="square" lIns="89175" tIns="44575" rIns="89175" bIns="44575" anchor="ctr" anchorCtr="0">
            <a:noAutofit/>
          </a:bodyPr>
          <a:lstStyle/>
          <a:p>
            <a:pPr marL="0" marR="0" lvl="0" indent="0" algn="l" rtl="0">
              <a:lnSpc>
                <a:spcPct val="130000"/>
              </a:lnSpc>
              <a:spcBef>
                <a:spcPts val="0"/>
              </a:spcBef>
              <a:spcAft>
                <a:spcPts val="0"/>
              </a:spcAft>
              <a:buClr>
                <a:srgbClr val="4A4A6A"/>
              </a:buClr>
              <a:buSzPts val="878"/>
              <a:buFont typeface="Calibri"/>
              <a:buNone/>
            </a:pPr>
            <a:r>
              <a:rPr lang="en-US" sz="878" b="0" i="0" u="none" strike="noStrike" cap="none">
                <a:solidFill>
                  <a:srgbClr val="4A4A6A"/>
                </a:solidFill>
                <a:latin typeface="Calibri"/>
                <a:ea typeface="Calibri"/>
                <a:cs typeface="Calibri"/>
                <a:sym typeface="Calibri"/>
              </a:rPr>
              <a:t>Real-time income tracking, payout reconciliation, and cash flow insights.</a:t>
            </a:r>
            <a:endParaRPr sz="878" b="0" i="0" u="none" strike="noStrike" cap="none">
              <a:solidFill>
                <a:schemeClr val="dk1"/>
              </a:solidFill>
              <a:latin typeface="Calibri"/>
              <a:ea typeface="Calibri"/>
              <a:cs typeface="Calibri"/>
              <a:sym typeface="Calibri"/>
            </a:endParaRPr>
          </a:p>
        </p:txBody>
      </p:sp>
      <p:sp>
        <p:nvSpPr>
          <p:cNvPr id="376" name="Google Shape;376;p12"/>
          <p:cNvSpPr/>
          <p:nvPr/>
        </p:nvSpPr>
        <p:spPr>
          <a:xfrm>
            <a:off x="5969171" y="1680701"/>
            <a:ext cx="1263300" cy="1650000"/>
          </a:xfrm>
          <a:prstGeom prst="rect">
            <a:avLst/>
          </a:prstGeom>
          <a:solidFill>
            <a:srgbClr val="F8F7FC"/>
          </a:solidFill>
          <a:ln w="9300" cap="flat" cmpd="sng">
            <a:solidFill>
              <a:srgbClr val="E8E0F0"/>
            </a:solidFill>
            <a:prstDash val="solid"/>
            <a:round/>
            <a:headEnd type="none" w="sm" len="sm"/>
            <a:tailEnd type="none" w="sm" len="sm"/>
          </a:ln>
          <a:effectLst>
            <a:outerShdw blurRad="99092" dist="37159" dir="8100000" algn="bl" rotWithShape="0">
              <a:srgbClr val="000000">
                <a:alpha val="7843"/>
              </a:srgbClr>
            </a:outerShdw>
          </a:effectLst>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77" name="Google Shape;377;p12"/>
          <p:cNvSpPr/>
          <p:nvPr/>
        </p:nvSpPr>
        <p:spPr>
          <a:xfrm>
            <a:off x="5969171" y="1680701"/>
            <a:ext cx="1263300" cy="89100"/>
          </a:xfrm>
          <a:prstGeom prst="rect">
            <a:avLst/>
          </a:prstGeom>
          <a:solidFill>
            <a:srgbClr val="7B3FA0"/>
          </a:solidFill>
          <a:ln>
            <a:noFill/>
          </a:ln>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78" name="Google Shape;378;p12"/>
          <p:cNvSpPr/>
          <p:nvPr/>
        </p:nvSpPr>
        <p:spPr>
          <a:xfrm>
            <a:off x="6040517" y="1814475"/>
            <a:ext cx="1120800" cy="401400"/>
          </a:xfrm>
          <a:prstGeom prst="rect">
            <a:avLst/>
          </a:prstGeom>
          <a:noFill/>
          <a:ln>
            <a:noFill/>
          </a:ln>
        </p:spPr>
        <p:txBody>
          <a:bodyPr spcFirstLastPara="1" wrap="square" lIns="89175" tIns="44575" rIns="89175" bIns="44575" anchor="ctr" anchorCtr="0">
            <a:noAutofit/>
          </a:bodyPr>
          <a:lstStyle/>
          <a:p>
            <a:pPr marL="0" marR="0" lvl="0" indent="0" algn="l" rtl="0">
              <a:spcBef>
                <a:spcPts val="0"/>
              </a:spcBef>
              <a:spcAft>
                <a:spcPts val="0"/>
              </a:spcAft>
              <a:buClr>
                <a:srgbClr val="1A1A2E"/>
              </a:buClr>
              <a:buSzPts val="1073"/>
              <a:buFont typeface="Calibri"/>
              <a:buNone/>
            </a:pPr>
            <a:r>
              <a:rPr lang="en-US" sz="1073" b="1" i="0" u="none" strike="noStrike" cap="none">
                <a:solidFill>
                  <a:srgbClr val="1A1A2E"/>
                </a:solidFill>
                <a:latin typeface="Calibri"/>
                <a:ea typeface="Calibri"/>
                <a:cs typeface="Calibri"/>
                <a:sym typeface="Calibri"/>
              </a:rPr>
              <a:t>Credit Line Beta</a:t>
            </a:r>
            <a:endParaRPr sz="1073" b="0" i="0" u="none" strike="noStrike" cap="none">
              <a:solidFill>
                <a:schemeClr val="dk1"/>
              </a:solidFill>
              <a:latin typeface="Calibri"/>
              <a:ea typeface="Calibri"/>
              <a:cs typeface="Calibri"/>
              <a:sym typeface="Calibri"/>
            </a:endParaRPr>
          </a:p>
        </p:txBody>
      </p:sp>
      <p:sp>
        <p:nvSpPr>
          <p:cNvPr id="379" name="Google Shape;379;p12"/>
          <p:cNvSpPr/>
          <p:nvPr/>
        </p:nvSpPr>
        <p:spPr>
          <a:xfrm>
            <a:off x="6040517" y="2260387"/>
            <a:ext cx="1120800" cy="981000"/>
          </a:xfrm>
          <a:prstGeom prst="rect">
            <a:avLst/>
          </a:prstGeom>
          <a:noFill/>
          <a:ln>
            <a:noFill/>
          </a:ln>
        </p:spPr>
        <p:txBody>
          <a:bodyPr spcFirstLastPara="1" wrap="square" lIns="89175" tIns="44575" rIns="89175" bIns="44575" anchor="ctr" anchorCtr="0">
            <a:noAutofit/>
          </a:bodyPr>
          <a:lstStyle/>
          <a:p>
            <a:pPr marL="0" marR="0" lvl="0" indent="0" algn="l" rtl="0">
              <a:lnSpc>
                <a:spcPct val="130000"/>
              </a:lnSpc>
              <a:spcBef>
                <a:spcPts val="0"/>
              </a:spcBef>
              <a:spcAft>
                <a:spcPts val="0"/>
              </a:spcAft>
              <a:buClr>
                <a:srgbClr val="4A4A6A"/>
              </a:buClr>
              <a:buSzPts val="878"/>
              <a:buFont typeface="Calibri"/>
              <a:buNone/>
            </a:pPr>
            <a:r>
              <a:rPr lang="en-US" sz="878" b="0" i="0" u="none" strike="noStrike" cap="none">
                <a:solidFill>
                  <a:srgbClr val="4A4A6A"/>
                </a:solidFill>
                <a:latin typeface="Calibri"/>
                <a:ea typeface="Calibri"/>
                <a:cs typeface="Calibri"/>
                <a:sym typeface="Calibri"/>
              </a:rPr>
              <a:t>Begin invite-only rollout of </a:t>
            </a:r>
            <a:r>
              <a:rPr lang="en-US" sz="900">
                <a:solidFill>
                  <a:srgbClr val="4A4A6A"/>
                </a:solidFill>
                <a:latin typeface="Calibri"/>
                <a:ea typeface="Calibri"/>
                <a:cs typeface="Calibri"/>
                <a:sym typeface="Calibri"/>
              </a:rPr>
              <a:t>planned credit lines up to $250K </a:t>
            </a:r>
            <a:r>
              <a:rPr lang="en-US" sz="878" i="0" u="none" strike="noStrike" cap="none">
                <a:solidFill>
                  <a:srgbClr val="4A4A6A"/>
                </a:solidFill>
                <a:latin typeface="Calibri"/>
                <a:ea typeface="Calibri"/>
                <a:cs typeface="Calibri"/>
                <a:sym typeface="Calibri"/>
              </a:rPr>
              <a:t>f</a:t>
            </a:r>
            <a:r>
              <a:rPr lang="en-US" sz="878" b="0" i="0" u="none" strike="noStrike" cap="none">
                <a:solidFill>
                  <a:srgbClr val="4A4A6A"/>
                </a:solidFill>
                <a:latin typeface="Calibri"/>
                <a:ea typeface="Calibri"/>
                <a:cs typeface="Calibri"/>
                <a:sym typeface="Calibri"/>
              </a:rPr>
              <a:t>or qualifying users.</a:t>
            </a:r>
            <a:endParaRPr sz="878" b="0" i="0" u="none" strike="noStrike" cap="none">
              <a:solidFill>
                <a:schemeClr val="dk1"/>
              </a:solidFill>
              <a:latin typeface="Calibri"/>
              <a:ea typeface="Calibri"/>
              <a:cs typeface="Calibri"/>
              <a:sym typeface="Calibri"/>
            </a:endParaRPr>
          </a:p>
        </p:txBody>
      </p:sp>
      <p:sp>
        <p:nvSpPr>
          <p:cNvPr id="380" name="Google Shape;380;p12"/>
          <p:cNvSpPr/>
          <p:nvPr/>
        </p:nvSpPr>
        <p:spPr>
          <a:xfrm>
            <a:off x="7321775" y="2706299"/>
            <a:ext cx="1263300" cy="1650000"/>
          </a:xfrm>
          <a:prstGeom prst="rect">
            <a:avLst/>
          </a:prstGeom>
          <a:solidFill>
            <a:srgbClr val="F8F7FC"/>
          </a:solidFill>
          <a:ln w="9300" cap="flat" cmpd="sng">
            <a:solidFill>
              <a:srgbClr val="E8E0F0"/>
            </a:solidFill>
            <a:prstDash val="solid"/>
            <a:round/>
            <a:headEnd type="none" w="sm" len="sm"/>
            <a:tailEnd type="none" w="sm" len="sm"/>
          </a:ln>
          <a:effectLst>
            <a:outerShdw blurRad="99092" dist="37159" dir="8100000" algn="bl" rotWithShape="0">
              <a:srgbClr val="000000">
                <a:alpha val="7843"/>
              </a:srgbClr>
            </a:outerShdw>
          </a:effectLst>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81" name="Google Shape;381;p12"/>
          <p:cNvSpPr/>
          <p:nvPr/>
        </p:nvSpPr>
        <p:spPr>
          <a:xfrm>
            <a:off x="7321775" y="2706299"/>
            <a:ext cx="1263300" cy="89100"/>
          </a:xfrm>
          <a:prstGeom prst="rect">
            <a:avLst/>
          </a:prstGeom>
          <a:solidFill>
            <a:srgbClr val="C94B7A"/>
          </a:solidFill>
          <a:ln>
            <a:noFill/>
          </a:ln>
        </p:spPr>
        <p:txBody>
          <a:bodyPr spcFirstLastPara="1" wrap="square" lIns="89175" tIns="89175" rIns="89175" bIns="89175" anchor="ctr" anchorCtr="0">
            <a:noAutofit/>
          </a:bodyPr>
          <a:lstStyle/>
          <a:p>
            <a:pPr marL="0" lvl="0" indent="0" algn="l" rtl="0">
              <a:spcBef>
                <a:spcPts val="0"/>
              </a:spcBef>
              <a:spcAft>
                <a:spcPts val="0"/>
              </a:spcAft>
              <a:buNone/>
            </a:pPr>
            <a:endParaRPr/>
          </a:p>
        </p:txBody>
      </p:sp>
      <p:sp>
        <p:nvSpPr>
          <p:cNvPr id="382" name="Google Shape;382;p12"/>
          <p:cNvSpPr/>
          <p:nvPr/>
        </p:nvSpPr>
        <p:spPr>
          <a:xfrm>
            <a:off x="7393121" y="2840073"/>
            <a:ext cx="1120800" cy="401400"/>
          </a:xfrm>
          <a:prstGeom prst="rect">
            <a:avLst/>
          </a:prstGeom>
          <a:noFill/>
          <a:ln>
            <a:noFill/>
          </a:ln>
        </p:spPr>
        <p:txBody>
          <a:bodyPr spcFirstLastPara="1" wrap="square" lIns="89175" tIns="44575" rIns="89175" bIns="44575" anchor="ctr" anchorCtr="0">
            <a:noAutofit/>
          </a:bodyPr>
          <a:lstStyle/>
          <a:p>
            <a:pPr marL="0" marR="0" lvl="0" indent="0" algn="l" rtl="0">
              <a:spcBef>
                <a:spcPts val="0"/>
              </a:spcBef>
              <a:spcAft>
                <a:spcPts val="0"/>
              </a:spcAft>
              <a:buClr>
                <a:srgbClr val="1A1A2E"/>
              </a:buClr>
              <a:buSzPts val="1073"/>
              <a:buFont typeface="Calibri"/>
              <a:buNone/>
            </a:pPr>
            <a:r>
              <a:rPr lang="en-US" sz="1073" b="1" i="0" u="none" strike="noStrike" cap="none">
                <a:solidFill>
                  <a:srgbClr val="1A1A2E"/>
                </a:solidFill>
                <a:latin typeface="Calibri"/>
                <a:ea typeface="Calibri"/>
                <a:cs typeface="Calibri"/>
                <a:sym typeface="Calibri"/>
              </a:rPr>
              <a:t>Series A Preparation</a:t>
            </a:r>
            <a:endParaRPr sz="1073" b="0" i="0" u="none" strike="noStrike" cap="none">
              <a:solidFill>
                <a:schemeClr val="dk1"/>
              </a:solidFill>
              <a:latin typeface="Calibri"/>
              <a:ea typeface="Calibri"/>
              <a:cs typeface="Calibri"/>
              <a:sym typeface="Calibri"/>
            </a:endParaRPr>
          </a:p>
        </p:txBody>
      </p:sp>
      <p:sp>
        <p:nvSpPr>
          <p:cNvPr id="383" name="Google Shape;383;p12"/>
          <p:cNvSpPr/>
          <p:nvPr/>
        </p:nvSpPr>
        <p:spPr>
          <a:xfrm>
            <a:off x="7393121" y="3285985"/>
            <a:ext cx="1120800" cy="981000"/>
          </a:xfrm>
          <a:prstGeom prst="rect">
            <a:avLst/>
          </a:prstGeom>
          <a:noFill/>
          <a:ln>
            <a:noFill/>
          </a:ln>
        </p:spPr>
        <p:txBody>
          <a:bodyPr spcFirstLastPara="1" wrap="square" lIns="89175" tIns="44575" rIns="89175" bIns="44575" anchor="ctr" anchorCtr="0">
            <a:noAutofit/>
          </a:bodyPr>
          <a:lstStyle/>
          <a:p>
            <a:pPr marL="0" marR="0" lvl="0" indent="0" algn="l" rtl="0">
              <a:lnSpc>
                <a:spcPct val="130000"/>
              </a:lnSpc>
              <a:spcBef>
                <a:spcPts val="0"/>
              </a:spcBef>
              <a:spcAft>
                <a:spcPts val="0"/>
              </a:spcAft>
              <a:buClr>
                <a:srgbClr val="4A4A6A"/>
              </a:buClr>
              <a:buSzPts val="878"/>
              <a:buFont typeface="Calibri"/>
              <a:buNone/>
            </a:pPr>
            <a:r>
              <a:rPr lang="en-US" sz="878" b="0" i="0" u="none" strike="noStrike" cap="none">
                <a:solidFill>
                  <a:srgbClr val="4A4A6A"/>
                </a:solidFill>
                <a:latin typeface="Calibri"/>
                <a:ea typeface="Calibri"/>
                <a:cs typeface="Calibri"/>
                <a:sym typeface="Calibri"/>
              </a:rPr>
              <a:t>Finalize metrics package, engage advisors, and launch institutional roadshow.</a:t>
            </a:r>
            <a:endParaRPr sz="878" b="0" i="0" u="none" strike="noStrike" cap="none">
              <a:solidFill>
                <a:schemeClr val="dk1"/>
              </a:solidFill>
              <a:latin typeface="Calibri"/>
              <a:ea typeface="Calibri"/>
              <a:cs typeface="Calibri"/>
              <a:sym typeface="Calibri"/>
            </a:endParaRPr>
          </a:p>
        </p:txBody>
      </p:sp>
      <p:pic>
        <p:nvPicPr>
          <p:cNvPr id="384" name="Google Shape;384;p12" title="Logo-Gradient-Transparent.png"/>
          <p:cNvPicPr preferRelativeResize="0"/>
          <p:nvPr/>
        </p:nvPicPr>
        <p:blipFill>
          <a:blip r:embed="rId3">
            <a:alphaModFix/>
          </a:blip>
          <a:stretch>
            <a:fillRect/>
          </a:stretch>
        </p:blipFill>
        <p:spPr>
          <a:xfrm>
            <a:off x="8594925" y="4573518"/>
            <a:ext cx="484776" cy="53855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89"/>
        <p:cNvGrpSpPr/>
        <p:nvPr/>
      </p:nvGrpSpPr>
      <p:grpSpPr>
        <a:xfrm>
          <a:off x="0" y="0"/>
          <a:ext cx="0" cy="0"/>
          <a:chOff x="0" y="0"/>
          <a:chExt cx="0" cy="0"/>
        </a:xfrm>
      </p:grpSpPr>
      <p:sp>
        <p:nvSpPr>
          <p:cNvPr id="390" name="Google Shape;390;p13"/>
          <p:cNvSpPr/>
          <p:nvPr/>
        </p:nvSpPr>
        <p:spPr>
          <a:xfrm>
            <a:off x="0" y="0"/>
            <a:ext cx="4572000" cy="164592"/>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13"/>
          <p:cNvSpPr/>
          <p:nvPr/>
        </p:nvSpPr>
        <p:spPr>
          <a:xfrm>
            <a:off x="4572000" y="0"/>
            <a:ext cx="4572000" cy="164592"/>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13"/>
          <p:cNvSpPr/>
          <p:nvPr/>
        </p:nvSpPr>
        <p:spPr>
          <a:xfrm>
            <a:off x="502920" y="320040"/>
            <a:ext cx="82296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1A2E"/>
              </a:buClr>
              <a:buSzPts val="3200"/>
              <a:buFont typeface="Calibri"/>
              <a:buNone/>
            </a:pPr>
            <a:r>
              <a:rPr lang="en-US" sz="3200" b="1" i="0" u="none" strike="noStrike" cap="none">
                <a:solidFill>
                  <a:srgbClr val="1A1A2E"/>
                </a:solidFill>
                <a:latin typeface="Calibri"/>
                <a:ea typeface="Calibri"/>
                <a:cs typeface="Calibri"/>
                <a:sym typeface="Calibri"/>
              </a:rPr>
              <a:t>Leadership Team</a:t>
            </a:r>
            <a:endParaRPr sz="3200" b="0" i="0" u="none" strike="noStrike" cap="none">
              <a:solidFill>
                <a:schemeClr val="dk1"/>
              </a:solidFill>
              <a:latin typeface="Calibri"/>
              <a:ea typeface="Calibri"/>
              <a:cs typeface="Calibri"/>
              <a:sym typeface="Calibri"/>
            </a:endParaRPr>
          </a:p>
        </p:txBody>
      </p:sp>
      <p:sp>
        <p:nvSpPr>
          <p:cNvPr id="393" name="Google Shape;393;p13"/>
          <p:cNvSpPr/>
          <p:nvPr/>
        </p:nvSpPr>
        <p:spPr>
          <a:xfrm>
            <a:off x="502920" y="868680"/>
            <a:ext cx="822960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A4A6A"/>
              </a:buClr>
              <a:buSzPts val="1400"/>
              <a:buFont typeface="Calibri"/>
              <a:buNone/>
            </a:pPr>
            <a:r>
              <a:rPr lang="en-US" sz="1400" b="0" i="0" u="none" strike="noStrike" cap="none">
                <a:solidFill>
                  <a:srgbClr val="4A4A6A"/>
                </a:solidFill>
                <a:latin typeface="Calibri"/>
                <a:ea typeface="Calibri"/>
                <a:cs typeface="Calibri"/>
                <a:sym typeface="Calibri"/>
              </a:rPr>
              <a:t>Experienced operators united by a shared mission to redefine banking for the creator generation.</a:t>
            </a:r>
            <a:endParaRPr sz="1400" b="0" i="0" u="none" strike="noStrike" cap="none">
              <a:solidFill>
                <a:schemeClr val="dk1"/>
              </a:solidFill>
              <a:latin typeface="Calibri"/>
              <a:ea typeface="Calibri"/>
              <a:cs typeface="Calibri"/>
              <a:sym typeface="Calibri"/>
            </a:endParaRPr>
          </a:p>
        </p:txBody>
      </p:sp>
      <p:sp>
        <p:nvSpPr>
          <p:cNvPr id="394" name="Google Shape;394;p13"/>
          <p:cNvSpPr/>
          <p:nvPr/>
        </p:nvSpPr>
        <p:spPr>
          <a:xfrm>
            <a:off x="365760" y="1371600"/>
            <a:ext cx="2743200" cy="1645920"/>
          </a:xfrm>
          <a:prstGeom prst="rect">
            <a:avLst/>
          </a:prstGeom>
          <a:solidFill>
            <a:srgbClr val="FFFFFF"/>
          </a:solidFill>
          <a:ln w="9525" cap="flat" cmpd="sng">
            <a:solidFill>
              <a:srgbClr val="E8E0F0"/>
            </a:solidFill>
            <a:prstDash val="solid"/>
            <a:round/>
            <a:headEnd type="none" w="sm" len="sm"/>
            <a:tailEnd type="none" w="sm" len="sm"/>
          </a:ln>
          <a:effectLst>
            <a:outerShdw blurRad="101600" dist="38100" dir="8100000" algn="bl" rotWithShape="0">
              <a:srgbClr val="000000">
                <a:alpha val="7843"/>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13"/>
          <p:cNvSpPr/>
          <p:nvPr/>
        </p:nvSpPr>
        <p:spPr>
          <a:xfrm>
            <a:off x="548640" y="1600200"/>
            <a:ext cx="594360" cy="594360"/>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10000" y="0"/>
                </a:moveTo>
                <a:close/>
                <a:lnTo>
                  <a:pt x="-10000" y="120000"/>
                </a:lnTo>
              </a:path>
              <a:path w="120000" h="120000" fill="none" extrusionOk="0">
                <a:moveTo>
                  <a:pt x="-10000" y="22500"/>
                </a:moveTo>
                <a:lnTo>
                  <a:pt x="-46000" y="135000"/>
                </a:lnTo>
              </a:path>
            </a:pathLst>
          </a:cu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13"/>
          <p:cNvSpPr/>
          <p:nvPr/>
        </p:nvSpPr>
        <p:spPr>
          <a:xfrm>
            <a:off x="548640" y="1600200"/>
            <a:ext cx="59436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2000"/>
              <a:buFont typeface="Calibri"/>
              <a:buNone/>
            </a:pPr>
            <a:r>
              <a:rPr lang="en-US" sz="2000" b="1" i="0" u="none" strike="noStrike" cap="none">
                <a:solidFill>
                  <a:srgbClr val="FFFFFF"/>
                </a:solidFill>
                <a:latin typeface="Calibri"/>
                <a:ea typeface="Calibri"/>
                <a:cs typeface="Calibri"/>
                <a:sym typeface="Calibri"/>
              </a:rPr>
              <a:t>A</a:t>
            </a:r>
            <a:endParaRPr sz="2000" b="0" i="0" u="none" strike="noStrike" cap="none">
              <a:solidFill>
                <a:schemeClr val="dk1"/>
              </a:solidFill>
              <a:latin typeface="Calibri"/>
              <a:ea typeface="Calibri"/>
              <a:cs typeface="Calibri"/>
              <a:sym typeface="Calibri"/>
            </a:endParaRPr>
          </a:p>
        </p:txBody>
      </p:sp>
      <p:sp>
        <p:nvSpPr>
          <p:cNvPr id="397" name="Google Shape;397;p13"/>
          <p:cNvSpPr/>
          <p:nvPr/>
        </p:nvSpPr>
        <p:spPr>
          <a:xfrm>
            <a:off x="1234440" y="1572768"/>
            <a:ext cx="1783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1A2E"/>
              </a:buClr>
              <a:buSzPts val="1300"/>
              <a:buFont typeface="Calibri"/>
              <a:buNone/>
            </a:pPr>
            <a:r>
              <a:rPr lang="en-US" sz="1300" b="1" i="0" u="none" strike="noStrike" cap="none">
                <a:solidFill>
                  <a:srgbClr val="1A1A2E"/>
                </a:solidFill>
                <a:latin typeface="Calibri"/>
                <a:ea typeface="Calibri"/>
                <a:cs typeface="Calibri"/>
                <a:sym typeface="Calibri"/>
              </a:rPr>
              <a:t>Angel Rivera</a:t>
            </a:r>
            <a:endParaRPr sz="1300" b="0" i="0" u="none" strike="noStrike" cap="none">
              <a:solidFill>
                <a:schemeClr val="dk1"/>
              </a:solidFill>
              <a:latin typeface="Calibri"/>
              <a:ea typeface="Calibri"/>
              <a:cs typeface="Calibri"/>
              <a:sym typeface="Calibri"/>
            </a:endParaRPr>
          </a:p>
        </p:txBody>
      </p:sp>
      <p:sp>
        <p:nvSpPr>
          <p:cNvPr id="398" name="Google Shape;398;p13"/>
          <p:cNvSpPr/>
          <p:nvPr/>
        </p:nvSpPr>
        <p:spPr>
          <a:xfrm>
            <a:off x="1234440" y="1901952"/>
            <a:ext cx="178308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7B3FA0"/>
              </a:buClr>
              <a:buSzPts val="1000"/>
              <a:buFont typeface="Calibri"/>
              <a:buNone/>
            </a:pPr>
            <a:r>
              <a:rPr lang="en-US" sz="1000" b="0" i="1" u="none" strike="noStrike" cap="none">
                <a:solidFill>
                  <a:srgbClr val="7B3FA0"/>
                </a:solidFill>
                <a:latin typeface="Calibri"/>
                <a:ea typeface="Calibri"/>
                <a:cs typeface="Calibri"/>
                <a:sym typeface="Calibri"/>
              </a:rPr>
              <a:t>Founder &amp; CEO</a:t>
            </a:r>
            <a:endParaRPr sz="1000" b="0" i="0" u="none" strike="noStrike" cap="none">
              <a:solidFill>
                <a:schemeClr val="dk1"/>
              </a:solidFill>
              <a:latin typeface="Calibri"/>
              <a:ea typeface="Calibri"/>
              <a:cs typeface="Calibri"/>
              <a:sym typeface="Calibri"/>
            </a:endParaRPr>
          </a:p>
        </p:txBody>
      </p:sp>
      <p:sp>
        <p:nvSpPr>
          <p:cNvPr id="399" name="Google Shape;399;p13"/>
          <p:cNvSpPr/>
          <p:nvPr/>
        </p:nvSpPr>
        <p:spPr>
          <a:xfrm>
            <a:off x="502920" y="2331720"/>
            <a:ext cx="2468880" cy="594360"/>
          </a:xfrm>
          <a:prstGeom prst="rect">
            <a:avLst/>
          </a:prstGeom>
          <a:noFill/>
          <a:ln>
            <a:noFill/>
          </a:ln>
        </p:spPr>
        <p:txBody>
          <a:bodyPr spcFirstLastPara="1" wrap="square" lIns="91425" tIns="45700" rIns="91425" bIns="45700" anchor="ctr" anchorCtr="0">
            <a:noAutofit/>
          </a:bodyPr>
          <a:lstStyle/>
          <a:p>
            <a:pPr marL="0" marR="0" lvl="0" indent="0" algn="l" rtl="0">
              <a:lnSpc>
                <a:spcPct val="130000"/>
              </a:lnSpc>
              <a:spcBef>
                <a:spcPts val="0"/>
              </a:spcBef>
              <a:spcAft>
                <a:spcPts val="0"/>
              </a:spcAft>
              <a:buClr>
                <a:srgbClr val="4A4A6A"/>
              </a:buClr>
              <a:buSzPts val="1000"/>
              <a:buFont typeface="Calibri"/>
              <a:buNone/>
            </a:pPr>
            <a:r>
              <a:rPr lang="en-US" sz="1000" b="0" i="0" u="none" strike="noStrike" cap="none">
                <a:solidFill>
                  <a:srgbClr val="4A4A6A"/>
                </a:solidFill>
                <a:latin typeface="Calibri"/>
                <a:ea typeface="Calibri"/>
                <a:cs typeface="Calibri"/>
                <a:sym typeface="Calibri"/>
              </a:rPr>
              <a:t>Visionary leader driving Vadera's mission to democratize </a:t>
            </a:r>
            <a:r>
              <a:rPr lang="en-US" sz="1000">
                <a:solidFill>
                  <a:srgbClr val="4A4A6A"/>
                </a:solidFill>
                <a:latin typeface="Calibri"/>
                <a:ea typeface="Calibri"/>
                <a:cs typeface="Calibri"/>
                <a:sym typeface="Calibri"/>
              </a:rPr>
              <a:t>financial services</a:t>
            </a:r>
            <a:r>
              <a:rPr lang="en-US" sz="1000" b="0" i="0" u="none" strike="noStrike" cap="none">
                <a:solidFill>
                  <a:srgbClr val="4A4A6A"/>
                </a:solidFill>
                <a:latin typeface="Calibri"/>
                <a:ea typeface="Calibri"/>
                <a:cs typeface="Calibri"/>
                <a:sym typeface="Calibri"/>
              </a:rPr>
              <a:t> for creators and entrepreneurs.</a:t>
            </a:r>
            <a:endParaRPr sz="1000" b="0" i="0" u="none" strike="noStrike" cap="none">
              <a:solidFill>
                <a:schemeClr val="dk1"/>
              </a:solidFill>
              <a:latin typeface="Calibri"/>
              <a:ea typeface="Calibri"/>
              <a:cs typeface="Calibri"/>
              <a:sym typeface="Calibri"/>
            </a:endParaRPr>
          </a:p>
        </p:txBody>
      </p:sp>
      <p:sp>
        <p:nvSpPr>
          <p:cNvPr id="400" name="Google Shape;400;p13"/>
          <p:cNvSpPr/>
          <p:nvPr/>
        </p:nvSpPr>
        <p:spPr>
          <a:xfrm>
            <a:off x="3200400" y="1371600"/>
            <a:ext cx="2743200" cy="1645920"/>
          </a:xfrm>
          <a:prstGeom prst="rect">
            <a:avLst/>
          </a:prstGeom>
          <a:solidFill>
            <a:srgbClr val="FFFFFF"/>
          </a:solidFill>
          <a:ln w="9525" cap="flat" cmpd="sng">
            <a:solidFill>
              <a:srgbClr val="E8E0F0"/>
            </a:solidFill>
            <a:prstDash val="solid"/>
            <a:round/>
            <a:headEnd type="none" w="sm" len="sm"/>
            <a:tailEnd type="none" w="sm" len="sm"/>
          </a:ln>
          <a:effectLst>
            <a:outerShdw blurRad="101600" dist="38100" dir="8100000" algn="bl" rotWithShape="0">
              <a:srgbClr val="000000">
                <a:alpha val="7843"/>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3"/>
          <p:cNvSpPr/>
          <p:nvPr/>
        </p:nvSpPr>
        <p:spPr>
          <a:xfrm>
            <a:off x="3383280" y="1600200"/>
            <a:ext cx="594360" cy="594360"/>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10000" y="0"/>
                </a:moveTo>
                <a:close/>
                <a:lnTo>
                  <a:pt x="-10000" y="120000"/>
                </a:lnTo>
              </a:path>
              <a:path w="120000" h="120000" fill="none" extrusionOk="0">
                <a:moveTo>
                  <a:pt x="-10000" y="22500"/>
                </a:moveTo>
                <a:lnTo>
                  <a:pt x="-46000" y="135000"/>
                </a:lnTo>
              </a:path>
            </a:pathLst>
          </a:cu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3"/>
          <p:cNvSpPr/>
          <p:nvPr/>
        </p:nvSpPr>
        <p:spPr>
          <a:xfrm>
            <a:off x="3383280" y="1600200"/>
            <a:ext cx="59436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2000"/>
              <a:buFont typeface="Calibri"/>
              <a:buNone/>
            </a:pPr>
            <a:r>
              <a:rPr lang="en-US" sz="2000" b="1" i="0" u="none" strike="noStrike" cap="none">
                <a:solidFill>
                  <a:srgbClr val="FFFFFF"/>
                </a:solidFill>
                <a:latin typeface="Calibri"/>
                <a:ea typeface="Calibri"/>
                <a:cs typeface="Calibri"/>
                <a:sym typeface="Calibri"/>
              </a:rPr>
              <a:t>M</a:t>
            </a:r>
            <a:endParaRPr sz="2000" b="0" i="0" u="none" strike="noStrike" cap="none">
              <a:solidFill>
                <a:schemeClr val="dk1"/>
              </a:solidFill>
              <a:latin typeface="Calibri"/>
              <a:ea typeface="Calibri"/>
              <a:cs typeface="Calibri"/>
              <a:sym typeface="Calibri"/>
            </a:endParaRPr>
          </a:p>
        </p:txBody>
      </p:sp>
      <p:sp>
        <p:nvSpPr>
          <p:cNvPr id="403" name="Google Shape;403;p13"/>
          <p:cNvSpPr/>
          <p:nvPr/>
        </p:nvSpPr>
        <p:spPr>
          <a:xfrm>
            <a:off x="4069080" y="1572768"/>
            <a:ext cx="1783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1A2E"/>
              </a:buClr>
              <a:buSzPts val="1300"/>
              <a:buFont typeface="Calibri"/>
              <a:buNone/>
            </a:pPr>
            <a:r>
              <a:rPr lang="en-US" sz="1300" b="1" i="0" u="none" strike="noStrike" cap="none">
                <a:solidFill>
                  <a:srgbClr val="1A1A2E"/>
                </a:solidFill>
                <a:latin typeface="Calibri"/>
                <a:ea typeface="Calibri"/>
                <a:cs typeface="Calibri"/>
                <a:sym typeface="Calibri"/>
              </a:rPr>
              <a:t>Miriam Otano</a:t>
            </a:r>
            <a:endParaRPr sz="1300" b="0" i="0" u="none" strike="noStrike" cap="none">
              <a:solidFill>
                <a:schemeClr val="dk1"/>
              </a:solidFill>
              <a:latin typeface="Calibri"/>
              <a:ea typeface="Calibri"/>
              <a:cs typeface="Calibri"/>
              <a:sym typeface="Calibri"/>
            </a:endParaRPr>
          </a:p>
        </p:txBody>
      </p:sp>
      <p:sp>
        <p:nvSpPr>
          <p:cNvPr id="404" name="Google Shape;404;p13"/>
          <p:cNvSpPr/>
          <p:nvPr/>
        </p:nvSpPr>
        <p:spPr>
          <a:xfrm>
            <a:off x="4069080" y="1901952"/>
            <a:ext cx="178308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7B3FA0"/>
              </a:buClr>
              <a:buSzPts val="1000"/>
              <a:buFont typeface="Calibri"/>
              <a:buNone/>
            </a:pPr>
            <a:r>
              <a:rPr lang="en-US" sz="1000" b="0" i="1" u="none" strike="noStrike" cap="none">
                <a:solidFill>
                  <a:srgbClr val="7B3FA0"/>
                </a:solidFill>
                <a:latin typeface="Calibri"/>
                <a:ea typeface="Calibri"/>
                <a:cs typeface="Calibri"/>
                <a:sym typeface="Calibri"/>
              </a:rPr>
              <a:t>Chief Content Officer (CCO)</a:t>
            </a:r>
            <a:endParaRPr sz="1000" b="0" i="0" u="none" strike="noStrike" cap="none">
              <a:solidFill>
                <a:schemeClr val="dk1"/>
              </a:solidFill>
              <a:latin typeface="Calibri"/>
              <a:ea typeface="Calibri"/>
              <a:cs typeface="Calibri"/>
              <a:sym typeface="Calibri"/>
            </a:endParaRPr>
          </a:p>
        </p:txBody>
      </p:sp>
      <p:sp>
        <p:nvSpPr>
          <p:cNvPr id="405" name="Google Shape;405;p13"/>
          <p:cNvSpPr/>
          <p:nvPr/>
        </p:nvSpPr>
        <p:spPr>
          <a:xfrm>
            <a:off x="3337560" y="2331720"/>
            <a:ext cx="2468880" cy="594360"/>
          </a:xfrm>
          <a:prstGeom prst="rect">
            <a:avLst/>
          </a:prstGeom>
          <a:noFill/>
          <a:ln>
            <a:noFill/>
          </a:ln>
        </p:spPr>
        <p:txBody>
          <a:bodyPr spcFirstLastPara="1" wrap="square" lIns="91425" tIns="45700" rIns="91425" bIns="45700" anchor="ctr" anchorCtr="0">
            <a:noAutofit/>
          </a:bodyPr>
          <a:lstStyle/>
          <a:p>
            <a:pPr marL="0" marR="0" lvl="0" indent="0" algn="l" rtl="0">
              <a:lnSpc>
                <a:spcPct val="130000"/>
              </a:lnSpc>
              <a:spcBef>
                <a:spcPts val="0"/>
              </a:spcBef>
              <a:spcAft>
                <a:spcPts val="0"/>
              </a:spcAft>
              <a:buClr>
                <a:srgbClr val="4A4A6A"/>
              </a:buClr>
              <a:buSzPts val="1000"/>
              <a:buFont typeface="Calibri"/>
              <a:buNone/>
            </a:pPr>
            <a:r>
              <a:rPr lang="en-US" sz="1000" b="0" i="0" u="none" strike="noStrike" cap="none">
                <a:solidFill>
                  <a:srgbClr val="4A4A6A"/>
                </a:solidFill>
                <a:latin typeface="Calibri"/>
                <a:ea typeface="Calibri"/>
                <a:cs typeface="Calibri"/>
                <a:sym typeface="Calibri"/>
              </a:rPr>
              <a:t>Leads brand storytelling, content strategy, and creator community engagement.</a:t>
            </a:r>
            <a:endParaRPr sz="1000" b="0" i="0" u="none" strike="noStrike" cap="none">
              <a:solidFill>
                <a:schemeClr val="dk1"/>
              </a:solidFill>
              <a:latin typeface="Calibri"/>
              <a:ea typeface="Calibri"/>
              <a:cs typeface="Calibri"/>
              <a:sym typeface="Calibri"/>
            </a:endParaRPr>
          </a:p>
        </p:txBody>
      </p:sp>
      <p:sp>
        <p:nvSpPr>
          <p:cNvPr id="406" name="Google Shape;406;p13"/>
          <p:cNvSpPr/>
          <p:nvPr/>
        </p:nvSpPr>
        <p:spPr>
          <a:xfrm>
            <a:off x="6035040" y="1371600"/>
            <a:ext cx="2743200" cy="1645920"/>
          </a:xfrm>
          <a:prstGeom prst="rect">
            <a:avLst/>
          </a:prstGeom>
          <a:solidFill>
            <a:srgbClr val="FFFFFF"/>
          </a:solidFill>
          <a:ln w="9525" cap="flat" cmpd="sng">
            <a:solidFill>
              <a:srgbClr val="E8E0F0"/>
            </a:solidFill>
            <a:prstDash val="solid"/>
            <a:round/>
            <a:headEnd type="none" w="sm" len="sm"/>
            <a:tailEnd type="none" w="sm" len="sm"/>
          </a:ln>
          <a:effectLst>
            <a:outerShdw blurRad="101600" dist="38100" dir="8100000" algn="bl" rotWithShape="0">
              <a:srgbClr val="000000">
                <a:alpha val="7843"/>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13"/>
          <p:cNvSpPr/>
          <p:nvPr/>
        </p:nvSpPr>
        <p:spPr>
          <a:xfrm>
            <a:off x="6217920" y="1600200"/>
            <a:ext cx="594360" cy="594360"/>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10000" y="0"/>
                </a:moveTo>
                <a:close/>
                <a:lnTo>
                  <a:pt x="-10000" y="120000"/>
                </a:lnTo>
              </a:path>
              <a:path w="120000" h="120000" fill="none" extrusionOk="0">
                <a:moveTo>
                  <a:pt x="-10000" y="22500"/>
                </a:moveTo>
                <a:lnTo>
                  <a:pt x="-46000" y="135000"/>
                </a:lnTo>
              </a:path>
            </a:pathLst>
          </a:cu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13"/>
          <p:cNvSpPr/>
          <p:nvPr/>
        </p:nvSpPr>
        <p:spPr>
          <a:xfrm>
            <a:off x="6217920" y="1600200"/>
            <a:ext cx="59436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2000"/>
              <a:buFont typeface="Calibri"/>
              <a:buNone/>
            </a:pPr>
            <a:r>
              <a:rPr lang="en-US" sz="2000" b="1" i="0" u="none" strike="noStrike" cap="none">
                <a:solidFill>
                  <a:srgbClr val="FFFFFF"/>
                </a:solidFill>
                <a:latin typeface="Calibri"/>
                <a:ea typeface="Calibri"/>
                <a:cs typeface="Calibri"/>
                <a:sym typeface="Calibri"/>
              </a:rPr>
              <a:t>C</a:t>
            </a:r>
            <a:endParaRPr sz="2000" b="0" i="0" u="none" strike="noStrike" cap="none">
              <a:solidFill>
                <a:schemeClr val="dk1"/>
              </a:solidFill>
              <a:latin typeface="Calibri"/>
              <a:ea typeface="Calibri"/>
              <a:cs typeface="Calibri"/>
              <a:sym typeface="Calibri"/>
            </a:endParaRPr>
          </a:p>
        </p:txBody>
      </p:sp>
      <p:sp>
        <p:nvSpPr>
          <p:cNvPr id="409" name="Google Shape;409;p13"/>
          <p:cNvSpPr/>
          <p:nvPr/>
        </p:nvSpPr>
        <p:spPr>
          <a:xfrm>
            <a:off x="6903720" y="1572768"/>
            <a:ext cx="178308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1A2E"/>
              </a:buClr>
              <a:buSzPts val="1300"/>
              <a:buFont typeface="Calibri"/>
              <a:buNone/>
            </a:pPr>
            <a:r>
              <a:rPr lang="en-US" sz="1300" b="1" i="0" u="none" strike="noStrike" cap="none">
                <a:solidFill>
                  <a:srgbClr val="1A1A2E"/>
                </a:solidFill>
                <a:latin typeface="Calibri"/>
                <a:ea typeface="Calibri"/>
                <a:cs typeface="Calibri"/>
                <a:sym typeface="Calibri"/>
              </a:rPr>
              <a:t>Cassandra Rivera</a:t>
            </a:r>
            <a:endParaRPr sz="1300" b="0" i="0" u="none" strike="noStrike" cap="none">
              <a:solidFill>
                <a:schemeClr val="dk1"/>
              </a:solidFill>
              <a:latin typeface="Calibri"/>
              <a:ea typeface="Calibri"/>
              <a:cs typeface="Calibri"/>
              <a:sym typeface="Calibri"/>
            </a:endParaRPr>
          </a:p>
        </p:txBody>
      </p:sp>
      <p:sp>
        <p:nvSpPr>
          <p:cNvPr id="410" name="Google Shape;410;p13"/>
          <p:cNvSpPr/>
          <p:nvPr/>
        </p:nvSpPr>
        <p:spPr>
          <a:xfrm>
            <a:off x="6903720" y="1901952"/>
            <a:ext cx="178308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7B3FA0"/>
              </a:buClr>
              <a:buSzPts val="1000"/>
              <a:buFont typeface="Calibri"/>
              <a:buNone/>
            </a:pPr>
            <a:r>
              <a:rPr lang="en-US" sz="1000" b="0" i="1" u="none" strike="noStrike" cap="none">
                <a:solidFill>
                  <a:srgbClr val="7B3FA0"/>
                </a:solidFill>
                <a:latin typeface="Calibri"/>
                <a:ea typeface="Calibri"/>
                <a:cs typeface="Calibri"/>
                <a:sym typeface="Calibri"/>
              </a:rPr>
              <a:t>Communications Strategist</a:t>
            </a:r>
            <a:endParaRPr sz="1000" b="0" i="0" u="none" strike="noStrike" cap="none">
              <a:solidFill>
                <a:schemeClr val="dk1"/>
              </a:solidFill>
              <a:latin typeface="Calibri"/>
              <a:ea typeface="Calibri"/>
              <a:cs typeface="Calibri"/>
              <a:sym typeface="Calibri"/>
            </a:endParaRPr>
          </a:p>
        </p:txBody>
      </p:sp>
      <p:sp>
        <p:nvSpPr>
          <p:cNvPr id="411" name="Google Shape;411;p13"/>
          <p:cNvSpPr/>
          <p:nvPr/>
        </p:nvSpPr>
        <p:spPr>
          <a:xfrm>
            <a:off x="6172200" y="2331720"/>
            <a:ext cx="2468880" cy="594360"/>
          </a:xfrm>
          <a:prstGeom prst="rect">
            <a:avLst/>
          </a:prstGeom>
          <a:noFill/>
          <a:ln>
            <a:noFill/>
          </a:ln>
        </p:spPr>
        <p:txBody>
          <a:bodyPr spcFirstLastPara="1" wrap="square" lIns="91425" tIns="45700" rIns="91425" bIns="45700" anchor="ctr" anchorCtr="0">
            <a:noAutofit/>
          </a:bodyPr>
          <a:lstStyle/>
          <a:p>
            <a:pPr marL="0" marR="0" lvl="0" indent="0" algn="l" rtl="0">
              <a:lnSpc>
                <a:spcPct val="130000"/>
              </a:lnSpc>
              <a:spcBef>
                <a:spcPts val="0"/>
              </a:spcBef>
              <a:spcAft>
                <a:spcPts val="0"/>
              </a:spcAft>
              <a:buClr>
                <a:srgbClr val="4A4A6A"/>
              </a:buClr>
              <a:buSzPts val="1000"/>
              <a:buFont typeface="Calibri"/>
              <a:buNone/>
            </a:pPr>
            <a:r>
              <a:rPr lang="en-US" sz="1000" b="0" i="0" u="none" strike="noStrike" cap="none">
                <a:solidFill>
                  <a:srgbClr val="4A4A6A"/>
                </a:solidFill>
                <a:latin typeface="Calibri"/>
                <a:ea typeface="Calibri"/>
                <a:cs typeface="Calibri"/>
                <a:sym typeface="Calibri"/>
              </a:rPr>
              <a:t>Manages media relations, messaging strategy, and investor communications.</a:t>
            </a:r>
            <a:endParaRPr sz="1000" b="0" i="0" u="none" strike="noStrike" cap="none">
              <a:solidFill>
                <a:schemeClr val="dk1"/>
              </a:solidFill>
              <a:latin typeface="Calibri"/>
              <a:ea typeface="Calibri"/>
              <a:cs typeface="Calibri"/>
              <a:sym typeface="Calibri"/>
            </a:endParaRPr>
          </a:p>
        </p:txBody>
      </p:sp>
      <p:sp>
        <p:nvSpPr>
          <p:cNvPr id="412" name="Google Shape;412;p13"/>
          <p:cNvSpPr/>
          <p:nvPr/>
        </p:nvSpPr>
        <p:spPr>
          <a:xfrm>
            <a:off x="1188720" y="3246120"/>
            <a:ext cx="3017520" cy="1645920"/>
          </a:xfrm>
          <a:prstGeom prst="rect">
            <a:avLst/>
          </a:prstGeom>
          <a:solidFill>
            <a:srgbClr val="FFFFFF"/>
          </a:solidFill>
          <a:ln w="9525" cap="flat" cmpd="sng">
            <a:solidFill>
              <a:srgbClr val="E8E0F0"/>
            </a:solidFill>
            <a:prstDash val="solid"/>
            <a:round/>
            <a:headEnd type="none" w="sm" len="sm"/>
            <a:tailEnd type="none" w="sm" len="sm"/>
          </a:ln>
          <a:effectLst>
            <a:outerShdw blurRad="101600" dist="38100" dir="8100000" algn="bl" rotWithShape="0">
              <a:srgbClr val="000000">
                <a:alpha val="7843"/>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13"/>
          <p:cNvSpPr/>
          <p:nvPr/>
        </p:nvSpPr>
        <p:spPr>
          <a:xfrm>
            <a:off x="1371600" y="3474720"/>
            <a:ext cx="594360" cy="594360"/>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10000" y="0"/>
                </a:moveTo>
                <a:close/>
                <a:lnTo>
                  <a:pt x="-10000" y="120000"/>
                </a:lnTo>
              </a:path>
              <a:path w="120000" h="120000" fill="none" extrusionOk="0">
                <a:moveTo>
                  <a:pt x="-10000" y="22500"/>
                </a:moveTo>
                <a:lnTo>
                  <a:pt x="-46000" y="135000"/>
                </a:lnTo>
              </a:path>
            </a:pathLst>
          </a:cu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13"/>
          <p:cNvSpPr/>
          <p:nvPr/>
        </p:nvSpPr>
        <p:spPr>
          <a:xfrm>
            <a:off x="1371600" y="3474720"/>
            <a:ext cx="59436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2000"/>
              <a:buFont typeface="Calibri"/>
              <a:buNone/>
            </a:pPr>
            <a:r>
              <a:rPr lang="en-US" sz="2000" b="1" i="0" u="none" strike="noStrike" cap="none">
                <a:solidFill>
                  <a:srgbClr val="FFFFFF"/>
                </a:solidFill>
                <a:latin typeface="Calibri"/>
                <a:ea typeface="Calibri"/>
                <a:cs typeface="Calibri"/>
                <a:sym typeface="Calibri"/>
              </a:rPr>
              <a:t>T</a:t>
            </a:r>
            <a:endParaRPr sz="2000" b="0" i="0" u="none" strike="noStrike" cap="none">
              <a:solidFill>
                <a:schemeClr val="dk1"/>
              </a:solidFill>
              <a:latin typeface="Calibri"/>
              <a:ea typeface="Calibri"/>
              <a:cs typeface="Calibri"/>
              <a:sym typeface="Calibri"/>
            </a:endParaRPr>
          </a:p>
        </p:txBody>
      </p:sp>
      <p:sp>
        <p:nvSpPr>
          <p:cNvPr id="415" name="Google Shape;415;p13"/>
          <p:cNvSpPr/>
          <p:nvPr/>
        </p:nvSpPr>
        <p:spPr>
          <a:xfrm>
            <a:off x="2057400" y="3447288"/>
            <a:ext cx="20574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1A2E"/>
              </a:buClr>
              <a:buSzPts val="1300"/>
              <a:buFont typeface="Calibri"/>
              <a:buNone/>
            </a:pPr>
            <a:r>
              <a:rPr lang="en-US" sz="1300" b="1" i="0" u="none" strike="noStrike" cap="none">
                <a:solidFill>
                  <a:srgbClr val="1A1A2E"/>
                </a:solidFill>
                <a:latin typeface="Calibri"/>
                <a:ea typeface="Calibri"/>
                <a:cs typeface="Calibri"/>
                <a:sym typeface="Calibri"/>
              </a:rPr>
              <a:t>Tatiana Figueroa</a:t>
            </a:r>
            <a:endParaRPr sz="1300" b="0" i="0" u="none" strike="noStrike" cap="none">
              <a:solidFill>
                <a:schemeClr val="dk1"/>
              </a:solidFill>
              <a:latin typeface="Calibri"/>
              <a:ea typeface="Calibri"/>
              <a:cs typeface="Calibri"/>
              <a:sym typeface="Calibri"/>
            </a:endParaRPr>
          </a:p>
        </p:txBody>
      </p:sp>
      <p:sp>
        <p:nvSpPr>
          <p:cNvPr id="416" name="Google Shape;416;p13"/>
          <p:cNvSpPr/>
          <p:nvPr/>
        </p:nvSpPr>
        <p:spPr>
          <a:xfrm>
            <a:off x="2057400" y="3776472"/>
            <a:ext cx="20574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7B3FA0"/>
              </a:buClr>
              <a:buSzPts val="1000"/>
              <a:buFont typeface="Calibri"/>
              <a:buNone/>
            </a:pPr>
            <a:r>
              <a:rPr lang="en-US" sz="1000" b="0" i="1" u="none" strike="noStrike" cap="none">
                <a:solidFill>
                  <a:srgbClr val="7B3FA0"/>
                </a:solidFill>
                <a:latin typeface="Calibri"/>
                <a:ea typeface="Calibri"/>
                <a:cs typeface="Calibri"/>
                <a:sym typeface="Calibri"/>
              </a:rPr>
              <a:t>Director of Customer Acquisition</a:t>
            </a:r>
            <a:endParaRPr sz="1000" b="0" i="0" u="none" strike="noStrike" cap="none">
              <a:solidFill>
                <a:schemeClr val="dk1"/>
              </a:solidFill>
              <a:latin typeface="Calibri"/>
              <a:ea typeface="Calibri"/>
              <a:cs typeface="Calibri"/>
              <a:sym typeface="Calibri"/>
            </a:endParaRPr>
          </a:p>
        </p:txBody>
      </p:sp>
      <p:sp>
        <p:nvSpPr>
          <p:cNvPr id="417" name="Google Shape;417;p13"/>
          <p:cNvSpPr/>
          <p:nvPr/>
        </p:nvSpPr>
        <p:spPr>
          <a:xfrm>
            <a:off x="1325880" y="4206240"/>
            <a:ext cx="2743200" cy="594360"/>
          </a:xfrm>
          <a:prstGeom prst="rect">
            <a:avLst/>
          </a:prstGeom>
          <a:noFill/>
          <a:ln>
            <a:noFill/>
          </a:ln>
        </p:spPr>
        <p:txBody>
          <a:bodyPr spcFirstLastPara="1" wrap="square" lIns="91425" tIns="45700" rIns="91425" bIns="45700" anchor="ctr" anchorCtr="0">
            <a:noAutofit/>
          </a:bodyPr>
          <a:lstStyle/>
          <a:p>
            <a:pPr marL="0" marR="0" lvl="0" indent="0" algn="l" rtl="0">
              <a:lnSpc>
                <a:spcPct val="130000"/>
              </a:lnSpc>
              <a:spcBef>
                <a:spcPts val="0"/>
              </a:spcBef>
              <a:spcAft>
                <a:spcPts val="0"/>
              </a:spcAft>
              <a:buClr>
                <a:srgbClr val="4A4A6A"/>
              </a:buClr>
              <a:buSzPts val="1000"/>
              <a:buFont typeface="Calibri"/>
              <a:buNone/>
            </a:pPr>
            <a:r>
              <a:rPr lang="en-US" sz="1000" b="0" i="0" u="none" strike="noStrike" cap="none">
                <a:solidFill>
                  <a:srgbClr val="4A4A6A"/>
                </a:solidFill>
                <a:latin typeface="Calibri"/>
                <a:ea typeface="Calibri"/>
                <a:cs typeface="Calibri"/>
                <a:sym typeface="Calibri"/>
              </a:rPr>
              <a:t>Growth expert driving user acquisition, retention, and partnership development.</a:t>
            </a:r>
            <a:endParaRPr sz="1000" b="0" i="0" u="none" strike="noStrike" cap="none">
              <a:solidFill>
                <a:schemeClr val="dk1"/>
              </a:solidFill>
              <a:latin typeface="Calibri"/>
              <a:ea typeface="Calibri"/>
              <a:cs typeface="Calibri"/>
              <a:sym typeface="Calibri"/>
            </a:endParaRPr>
          </a:p>
        </p:txBody>
      </p:sp>
      <p:sp>
        <p:nvSpPr>
          <p:cNvPr id="418" name="Google Shape;418;p13"/>
          <p:cNvSpPr/>
          <p:nvPr/>
        </p:nvSpPr>
        <p:spPr>
          <a:xfrm>
            <a:off x="4937760" y="3246120"/>
            <a:ext cx="3017520" cy="1645920"/>
          </a:xfrm>
          <a:prstGeom prst="rect">
            <a:avLst/>
          </a:prstGeom>
          <a:solidFill>
            <a:srgbClr val="FFFFFF"/>
          </a:solidFill>
          <a:ln w="9525" cap="flat" cmpd="sng">
            <a:solidFill>
              <a:srgbClr val="E8E0F0"/>
            </a:solidFill>
            <a:prstDash val="solid"/>
            <a:round/>
            <a:headEnd type="none" w="sm" len="sm"/>
            <a:tailEnd type="none" w="sm" len="sm"/>
          </a:ln>
          <a:effectLst>
            <a:outerShdw blurRad="101600" dist="38100" dir="8100000" algn="bl" rotWithShape="0">
              <a:srgbClr val="000000">
                <a:alpha val="7843"/>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13"/>
          <p:cNvSpPr/>
          <p:nvPr/>
        </p:nvSpPr>
        <p:spPr>
          <a:xfrm>
            <a:off x="5120640" y="3474720"/>
            <a:ext cx="594360" cy="594360"/>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10000" y="0"/>
                </a:moveTo>
                <a:close/>
                <a:lnTo>
                  <a:pt x="-10000" y="120000"/>
                </a:lnTo>
              </a:path>
              <a:path w="120000" h="120000" fill="none" extrusionOk="0">
                <a:moveTo>
                  <a:pt x="-10000" y="22500"/>
                </a:moveTo>
                <a:lnTo>
                  <a:pt x="-46000" y="135000"/>
                </a:lnTo>
              </a:path>
            </a:pathLst>
          </a:cu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13"/>
          <p:cNvSpPr/>
          <p:nvPr/>
        </p:nvSpPr>
        <p:spPr>
          <a:xfrm>
            <a:off x="5120640" y="3474720"/>
            <a:ext cx="59436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2000"/>
              <a:buFont typeface="Calibri"/>
              <a:buNone/>
            </a:pPr>
            <a:r>
              <a:rPr lang="en-US" sz="2000" b="1" i="0" u="none" strike="noStrike" cap="none">
                <a:solidFill>
                  <a:srgbClr val="FFFFFF"/>
                </a:solidFill>
                <a:latin typeface="Calibri"/>
                <a:ea typeface="Calibri"/>
                <a:cs typeface="Calibri"/>
                <a:sym typeface="Calibri"/>
              </a:rPr>
              <a:t>R</a:t>
            </a:r>
            <a:endParaRPr sz="2000" b="0" i="0" u="none" strike="noStrike" cap="none">
              <a:solidFill>
                <a:schemeClr val="dk1"/>
              </a:solidFill>
              <a:latin typeface="Calibri"/>
              <a:ea typeface="Calibri"/>
              <a:cs typeface="Calibri"/>
              <a:sym typeface="Calibri"/>
            </a:endParaRPr>
          </a:p>
        </p:txBody>
      </p:sp>
      <p:sp>
        <p:nvSpPr>
          <p:cNvPr id="421" name="Google Shape;421;p13"/>
          <p:cNvSpPr/>
          <p:nvPr/>
        </p:nvSpPr>
        <p:spPr>
          <a:xfrm>
            <a:off x="5806440" y="3447288"/>
            <a:ext cx="20574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1A2E"/>
              </a:buClr>
              <a:buSzPts val="1300"/>
              <a:buFont typeface="Calibri"/>
              <a:buNone/>
            </a:pPr>
            <a:r>
              <a:rPr lang="en-US" sz="1300" b="1" i="0" u="none" strike="noStrike" cap="none">
                <a:solidFill>
                  <a:srgbClr val="1A1A2E"/>
                </a:solidFill>
                <a:latin typeface="Calibri"/>
                <a:ea typeface="Calibri"/>
                <a:cs typeface="Calibri"/>
                <a:sym typeface="Calibri"/>
              </a:rPr>
              <a:t>Ricky Nkansah</a:t>
            </a:r>
            <a:endParaRPr sz="1300" b="0" i="0" u="none" strike="noStrike" cap="none">
              <a:solidFill>
                <a:schemeClr val="dk1"/>
              </a:solidFill>
              <a:latin typeface="Calibri"/>
              <a:ea typeface="Calibri"/>
              <a:cs typeface="Calibri"/>
              <a:sym typeface="Calibri"/>
            </a:endParaRPr>
          </a:p>
        </p:txBody>
      </p:sp>
      <p:sp>
        <p:nvSpPr>
          <p:cNvPr id="422" name="Google Shape;422;p13"/>
          <p:cNvSpPr/>
          <p:nvPr/>
        </p:nvSpPr>
        <p:spPr>
          <a:xfrm>
            <a:off x="5806440" y="3776472"/>
            <a:ext cx="20574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7B3FA0"/>
              </a:buClr>
              <a:buSzPts val="1000"/>
              <a:buFont typeface="Calibri"/>
              <a:buNone/>
            </a:pPr>
            <a:r>
              <a:rPr lang="en-US" sz="1000" b="0" i="1" u="none" strike="noStrike" cap="none">
                <a:solidFill>
                  <a:srgbClr val="7B3FA0"/>
                </a:solidFill>
                <a:latin typeface="Calibri"/>
                <a:ea typeface="Calibri"/>
                <a:cs typeface="Calibri"/>
                <a:sym typeface="Calibri"/>
              </a:rPr>
              <a:t>Sr. Developer &amp; Systems Engineer</a:t>
            </a:r>
            <a:endParaRPr sz="1000" b="0" i="0" u="none" strike="noStrike" cap="none">
              <a:solidFill>
                <a:schemeClr val="dk1"/>
              </a:solidFill>
              <a:latin typeface="Calibri"/>
              <a:ea typeface="Calibri"/>
              <a:cs typeface="Calibri"/>
              <a:sym typeface="Calibri"/>
            </a:endParaRPr>
          </a:p>
        </p:txBody>
      </p:sp>
      <p:sp>
        <p:nvSpPr>
          <p:cNvPr id="423" name="Google Shape;423;p13"/>
          <p:cNvSpPr/>
          <p:nvPr/>
        </p:nvSpPr>
        <p:spPr>
          <a:xfrm>
            <a:off x="5074920" y="4206240"/>
            <a:ext cx="2743200" cy="594360"/>
          </a:xfrm>
          <a:prstGeom prst="rect">
            <a:avLst/>
          </a:prstGeom>
          <a:noFill/>
          <a:ln>
            <a:noFill/>
          </a:ln>
        </p:spPr>
        <p:txBody>
          <a:bodyPr spcFirstLastPara="1" wrap="square" lIns="91425" tIns="45700" rIns="91425" bIns="45700" anchor="ctr" anchorCtr="0">
            <a:noAutofit/>
          </a:bodyPr>
          <a:lstStyle/>
          <a:p>
            <a:pPr marL="0" marR="0" lvl="0" indent="0" algn="l" rtl="0">
              <a:lnSpc>
                <a:spcPct val="130000"/>
              </a:lnSpc>
              <a:spcBef>
                <a:spcPts val="0"/>
              </a:spcBef>
              <a:spcAft>
                <a:spcPts val="0"/>
              </a:spcAft>
              <a:buClr>
                <a:srgbClr val="4A4A6A"/>
              </a:buClr>
              <a:buSzPts val="1000"/>
              <a:buFont typeface="Calibri"/>
              <a:buNone/>
            </a:pPr>
            <a:r>
              <a:rPr lang="en-US" sz="1000" b="0" i="0" u="none" strike="noStrike" cap="none">
                <a:solidFill>
                  <a:srgbClr val="4A4A6A"/>
                </a:solidFill>
                <a:latin typeface="Calibri"/>
                <a:ea typeface="Calibri"/>
                <a:cs typeface="Calibri"/>
                <a:sym typeface="Calibri"/>
              </a:rPr>
              <a:t>Leads platform architecture, API integrations, and technical infrastructure.</a:t>
            </a:r>
            <a:endParaRPr sz="1000" b="0" i="0" u="none" strike="noStrike" cap="none">
              <a:solidFill>
                <a:schemeClr val="dk1"/>
              </a:solidFill>
              <a:latin typeface="Calibri"/>
              <a:ea typeface="Calibri"/>
              <a:cs typeface="Calibri"/>
              <a:sym typeface="Calibri"/>
            </a:endParaRPr>
          </a:p>
        </p:txBody>
      </p:sp>
      <p:pic>
        <p:nvPicPr>
          <p:cNvPr id="424" name="Google Shape;424;p13" title="Logo-Gradient-Transparent.png"/>
          <p:cNvPicPr preferRelativeResize="0"/>
          <p:nvPr/>
        </p:nvPicPr>
        <p:blipFill>
          <a:blip r:embed="rId3">
            <a:alphaModFix/>
          </a:blip>
          <a:stretch>
            <a:fillRect/>
          </a:stretch>
        </p:blipFill>
        <p:spPr>
          <a:xfrm>
            <a:off x="8594925" y="4573518"/>
            <a:ext cx="484776" cy="53855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1A1A2E"/>
        </a:solidFill>
        <a:effectLst/>
      </p:bgPr>
    </p:bg>
    <p:spTree>
      <p:nvGrpSpPr>
        <p:cNvPr id="1" name="Shape 429"/>
        <p:cNvGrpSpPr/>
        <p:nvPr/>
      </p:nvGrpSpPr>
      <p:grpSpPr>
        <a:xfrm>
          <a:off x="0" y="0"/>
          <a:ext cx="0" cy="0"/>
          <a:chOff x="0" y="0"/>
          <a:chExt cx="0" cy="0"/>
        </a:xfrm>
      </p:grpSpPr>
      <p:sp>
        <p:nvSpPr>
          <p:cNvPr id="430" name="Google Shape;430;p15"/>
          <p:cNvSpPr/>
          <p:nvPr/>
        </p:nvSpPr>
        <p:spPr>
          <a:xfrm>
            <a:off x="0" y="0"/>
            <a:ext cx="9144000" cy="201168"/>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15"/>
          <p:cNvSpPr/>
          <p:nvPr/>
        </p:nvSpPr>
        <p:spPr>
          <a:xfrm>
            <a:off x="4572000" y="0"/>
            <a:ext cx="4572000" cy="201168"/>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15"/>
          <p:cNvSpPr/>
          <p:nvPr/>
        </p:nvSpPr>
        <p:spPr>
          <a:xfrm>
            <a:off x="5943600" y="0"/>
            <a:ext cx="3200400" cy="5143500"/>
          </a:xfrm>
          <a:prstGeom prst="rect">
            <a:avLst/>
          </a:prstGeom>
          <a:solidFill>
            <a:srgbClr val="7B3FA0">
              <a:alpha val="12156"/>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15"/>
          <p:cNvSpPr/>
          <p:nvPr/>
        </p:nvSpPr>
        <p:spPr>
          <a:xfrm>
            <a:off x="502920" y="914493"/>
            <a:ext cx="6400800" cy="1371600"/>
          </a:xfrm>
          <a:prstGeom prst="rect">
            <a:avLst/>
          </a:prstGeom>
          <a:noFill/>
          <a:ln>
            <a:noFill/>
          </a:ln>
        </p:spPr>
        <p:txBody>
          <a:bodyPr spcFirstLastPara="1" wrap="square" lIns="91425" tIns="45700" rIns="91425" bIns="45700" anchor="ctr" anchorCtr="0">
            <a:noAutofit/>
          </a:bodyPr>
          <a:lstStyle/>
          <a:p>
            <a:pPr marL="0" marR="0" lvl="0" indent="0" algn="l" rtl="0">
              <a:lnSpc>
                <a:spcPct val="120000"/>
              </a:lnSpc>
              <a:spcBef>
                <a:spcPts val="0"/>
              </a:spcBef>
              <a:spcAft>
                <a:spcPts val="0"/>
              </a:spcAft>
              <a:buClr>
                <a:srgbClr val="FFFFFF"/>
              </a:buClr>
              <a:buSzPts val="3800"/>
              <a:buFont typeface="Calibri"/>
              <a:buNone/>
            </a:pPr>
            <a:r>
              <a:rPr lang="en-US" sz="3800" b="1" i="0" u="none" strike="noStrike" cap="none">
                <a:solidFill>
                  <a:srgbClr val="FFFFFF"/>
                </a:solidFill>
                <a:latin typeface="Calibri"/>
                <a:ea typeface="Calibri"/>
                <a:cs typeface="Calibri"/>
                <a:sym typeface="Calibri"/>
              </a:rPr>
              <a:t>Join the Future of</a:t>
            </a:r>
            <a:endParaRPr sz="3800" b="0" i="0" u="none" strike="noStrike" cap="none">
              <a:solidFill>
                <a:schemeClr val="dk1"/>
              </a:solidFill>
              <a:latin typeface="Calibri"/>
              <a:ea typeface="Calibri"/>
              <a:cs typeface="Calibri"/>
              <a:sym typeface="Calibri"/>
            </a:endParaRPr>
          </a:p>
          <a:p>
            <a:pPr marL="0" marR="0" lvl="0" indent="0" algn="l" rtl="0">
              <a:lnSpc>
                <a:spcPct val="120000"/>
              </a:lnSpc>
              <a:spcBef>
                <a:spcPts val="0"/>
              </a:spcBef>
              <a:spcAft>
                <a:spcPts val="0"/>
              </a:spcAft>
              <a:buClr>
                <a:srgbClr val="FFFFFF"/>
              </a:buClr>
              <a:buSzPts val="3800"/>
              <a:buFont typeface="Calibri"/>
              <a:buNone/>
            </a:pPr>
            <a:r>
              <a:rPr lang="en-US" sz="3800" b="1" i="0" u="none" strike="noStrike" cap="none">
                <a:solidFill>
                  <a:srgbClr val="FFFFFF"/>
                </a:solidFill>
                <a:latin typeface="Calibri"/>
                <a:ea typeface="Calibri"/>
                <a:cs typeface="Calibri"/>
                <a:sym typeface="Calibri"/>
              </a:rPr>
              <a:t>Creator </a:t>
            </a:r>
            <a:r>
              <a:rPr lang="en-US" sz="3800" b="1">
                <a:solidFill>
                  <a:srgbClr val="FFFFFF"/>
                </a:solidFill>
                <a:latin typeface="Calibri"/>
                <a:ea typeface="Calibri"/>
                <a:cs typeface="Calibri"/>
                <a:sym typeface="Calibri"/>
              </a:rPr>
              <a:t>Finance</a:t>
            </a:r>
            <a:endParaRPr sz="3800" b="0" i="0" u="none" strike="noStrike" cap="none">
              <a:solidFill>
                <a:schemeClr val="dk1"/>
              </a:solidFill>
              <a:latin typeface="Calibri"/>
              <a:ea typeface="Calibri"/>
              <a:cs typeface="Calibri"/>
              <a:sym typeface="Calibri"/>
            </a:endParaRPr>
          </a:p>
        </p:txBody>
      </p:sp>
      <p:sp>
        <p:nvSpPr>
          <p:cNvPr id="434" name="Google Shape;434;p15"/>
          <p:cNvSpPr/>
          <p:nvPr/>
        </p:nvSpPr>
        <p:spPr>
          <a:xfrm>
            <a:off x="502920" y="2331813"/>
            <a:ext cx="2057400" cy="54900"/>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15"/>
          <p:cNvSpPr/>
          <p:nvPr/>
        </p:nvSpPr>
        <p:spPr>
          <a:xfrm>
            <a:off x="2560320" y="2331813"/>
            <a:ext cx="2057400" cy="54900"/>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15"/>
          <p:cNvSpPr/>
          <p:nvPr/>
        </p:nvSpPr>
        <p:spPr>
          <a:xfrm>
            <a:off x="450542" y="2632587"/>
            <a:ext cx="5303400" cy="9144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1200"/>
              </a:spcBef>
              <a:spcAft>
                <a:spcPts val="0"/>
              </a:spcAft>
              <a:buClr>
                <a:schemeClr val="dk1"/>
              </a:buClr>
              <a:buSzPts val="1100"/>
              <a:buFont typeface="Arial"/>
              <a:buNone/>
            </a:pPr>
            <a:r>
              <a:rPr lang="en-US" sz="1300">
                <a:solidFill>
                  <a:schemeClr val="lt1"/>
                </a:solidFill>
                <a:latin typeface="Calibri"/>
                <a:ea typeface="Calibri"/>
                <a:cs typeface="Calibri"/>
                <a:sym typeface="Calibri"/>
              </a:rPr>
              <a:t>Vadera Capital is raising $10M to scale a financial platform built for creators and digital entrepreneurs. Early investors are positioned ahead of full banking partner integration and product expansion.</a:t>
            </a:r>
            <a:endParaRPr sz="1300">
              <a:solidFill>
                <a:schemeClr val="lt1"/>
              </a:solidFill>
              <a:latin typeface="Calibri"/>
              <a:ea typeface="Calibri"/>
              <a:cs typeface="Calibri"/>
              <a:sym typeface="Calibri"/>
            </a:endParaRPr>
          </a:p>
          <a:p>
            <a:pPr marL="0" marR="0" lvl="0" indent="0" algn="l" rtl="0">
              <a:lnSpc>
                <a:spcPct val="150000"/>
              </a:lnSpc>
              <a:spcBef>
                <a:spcPts val="1200"/>
              </a:spcBef>
              <a:spcAft>
                <a:spcPts val="0"/>
              </a:spcAft>
              <a:buClr>
                <a:srgbClr val="CCCCEE"/>
              </a:buClr>
              <a:buSzPts val="1300"/>
              <a:buFont typeface="Calibri"/>
              <a:buNone/>
            </a:pPr>
            <a:endParaRPr sz="1300">
              <a:solidFill>
                <a:srgbClr val="CCCCEE"/>
              </a:solidFill>
              <a:latin typeface="Calibri"/>
              <a:ea typeface="Calibri"/>
              <a:cs typeface="Calibri"/>
              <a:sym typeface="Calibri"/>
            </a:endParaRPr>
          </a:p>
        </p:txBody>
      </p:sp>
      <p:sp>
        <p:nvSpPr>
          <p:cNvPr id="437" name="Google Shape;437;p15">
            <a:hlinkClick r:id="rId3" action="ppaction://hlinkfile" tooltip="Start Investment"/>
          </p:cNvPr>
          <p:cNvSpPr/>
          <p:nvPr/>
        </p:nvSpPr>
        <p:spPr>
          <a:xfrm>
            <a:off x="502920" y="3566253"/>
            <a:ext cx="2286000" cy="685800"/>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15">
            <a:hlinkClick r:id="rId3" action="ppaction://hlinkfile" tooltip="Start Investment"/>
          </p:cNvPr>
          <p:cNvSpPr/>
          <p:nvPr/>
        </p:nvSpPr>
        <p:spPr>
          <a:xfrm>
            <a:off x="502920" y="3566253"/>
            <a:ext cx="2286000" cy="6858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FFFFFF"/>
              </a:buClr>
              <a:buSzPts val="1500"/>
              <a:buFont typeface="Calibri"/>
              <a:buNone/>
            </a:pPr>
            <a:r>
              <a:rPr lang="en-US" sz="1500" b="1" i="0" u="none" strike="noStrike" cap="none">
                <a:solidFill>
                  <a:srgbClr val="FFFFFF"/>
                </a:solidFill>
                <a:latin typeface="Calibri"/>
                <a:ea typeface="Calibri"/>
                <a:cs typeface="Calibri"/>
                <a:sym typeface="Calibri"/>
                <a:hlinkClick r:id="rId3" action="ppaction://hlinkfile" tooltip="Start Investment"/>
              </a:rPr>
              <a:t>Invest Now</a:t>
            </a:r>
            <a:endParaRPr sz="1500" b="0" i="0" u="none" strike="noStrike" cap="none">
              <a:solidFill>
                <a:schemeClr val="dk1"/>
              </a:solidFill>
              <a:latin typeface="Calibri"/>
              <a:ea typeface="Calibri"/>
              <a:cs typeface="Calibri"/>
              <a:sym typeface="Calibri"/>
            </a:endParaRPr>
          </a:p>
        </p:txBody>
      </p:sp>
      <p:sp>
        <p:nvSpPr>
          <p:cNvPr id="439" name="Google Shape;439;p15"/>
          <p:cNvSpPr/>
          <p:nvPr/>
        </p:nvSpPr>
        <p:spPr>
          <a:xfrm>
            <a:off x="2971800" y="3471973"/>
            <a:ext cx="3200400" cy="8229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CCCEE"/>
              </a:buClr>
              <a:buSzPts val="1200"/>
              <a:buFont typeface="Calibri"/>
              <a:buNone/>
            </a:pPr>
            <a:r>
              <a:rPr lang="en-US" sz="1200" b="1" i="0" u="none" strike="noStrike" cap="none">
                <a:solidFill>
                  <a:srgbClr val="CCCCEE"/>
                </a:solidFill>
                <a:latin typeface="Calibri"/>
                <a:ea typeface="Calibri"/>
                <a:cs typeface="Calibri"/>
                <a:sym typeface="Calibri"/>
              </a:rPr>
              <a:t>Contact Us</a:t>
            </a:r>
            <a:br>
              <a:rPr lang="en-US" sz="1200" b="0" i="0" u="none" strike="noStrike" cap="none">
                <a:solidFill>
                  <a:srgbClr val="CCCCEE"/>
                </a:solidFill>
                <a:latin typeface="Calibri"/>
                <a:ea typeface="Calibri"/>
                <a:cs typeface="Calibri"/>
                <a:sym typeface="Calibri"/>
              </a:rPr>
            </a:br>
            <a:endParaRPr sz="12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Clr>
                <a:srgbClr val="CCCCEE"/>
              </a:buClr>
              <a:buSzPts val="1200"/>
              <a:buFont typeface="Calibri"/>
              <a:buNone/>
            </a:pPr>
            <a:r>
              <a:rPr lang="en-US" sz="1200" b="0" i="0" u="none" strike="noStrike" cap="none">
                <a:solidFill>
                  <a:srgbClr val="CCCCEE"/>
                </a:solidFill>
                <a:latin typeface="Calibri"/>
                <a:ea typeface="Calibri"/>
                <a:cs typeface="Calibri"/>
                <a:sym typeface="Calibri"/>
              </a:rPr>
              <a:t>Partners@vaderacapital.com</a:t>
            </a:r>
            <a:endParaRPr sz="1200" b="0" i="0" u="none" strike="noStrike" cap="none">
              <a:solidFill>
                <a:schemeClr val="dk1"/>
              </a:solidFill>
              <a:latin typeface="Calibri"/>
              <a:ea typeface="Calibri"/>
              <a:cs typeface="Calibri"/>
              <a:sym typeface="Calibri"/>
            </a:endParaRPr>
          </a:p>
        </p:txBody>
      </p:sp>
      <p:sp>
        <p:nvSpPr>
          <p:cNvPr id="440" name="Google Shape;440;p15"/>
          <p:cNvSpPr txBox="1"/>
          <p:nvPr/>
        </p:nvSpPr>
        <p:spPr>
          <a:xfrm>
            <a:off x="201300" y="4615000"/>
            <a:ext cx="8741400" cy="4164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US" sz="700" i="1">
                <a:solidFill>
                  <a:schemeClr val="lt1"/>
                </a:solidFill>
              </a:rPr>
              <a:t>Vadera Capital is a financial technology company and is not a bank. Banking services are provided by FDIC-insured partner banks. Funds held in deposit accounts are eligible for FDIC insurance through such partner banks, subject to applicable limits. The Vadera Capital Visa Debit Card is issued by an FDIC-insured bank pursuant to a license from Visa U.S.A. Inc. and may be used wherever Visa cards are accepted.</a:t>
            </a:r>
            <a:endParaRPr sz="700" i="1">
              <a:solidFill>
                <a:schemeClr val="lt1"/>
              </a:solidFill>
            </a:endParaRPr>
          </a:p>
        </p:txBody>
      </p:sp>
      <p:pic>
        <p:nvPicPr>
          <p:cNvPr id="441" name="Google Shape;441;p15" title="Logo-Between-Gradient-White.png"/>
          <p:cNvPicPr preferRelativeResize="0"/>
          <p:nvPr/>
        </p:nvPicPr>
        <p:blipFill>
          <a:blip r:embed="rId4">
            <a:alphaModFix/>
          </a:blip>
          <a:stretch>
            <a:fillRect/>
          </a:stretch>
        </p:blipFill>
        <p:spPr>
          <a:xfrm>
            <a:off x="502925" y="405300"/>
            <a:ext cx="3200399" cy="51569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8"/>
        <p:cNvGrpSpPr/>
        <p:nvPr/>
      </p:nvGrpSpPr>
      <p:grpSpPr>
        <a:xfrm>
          <a:off x="0" y="0"/>
          <a:ext cx="0" cy="0"/>
          <a:chOff x="0" y="0"/>
          <a:chExt cx="0" cy="0"/>
        </a:xfrm>
      </p:grpSpPr>
      <p:sp>
        <p:nvSpPr>
          <p:cNvPr id="29" name="Google Shape;29;p2"/>
          <p:cNvSpPr/>
          <p:nvPr/>
        </p:nvSpPr>
        <p:spPr>
          <a:xfrm>
            <a:off x="0" y="0"/>
            <a:ext cx="4572000" cy="164592"/>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4572000" y="0"/>
            <a:ext cx="4572000" cy="164592"/>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637014" y="196412"/>
            <a:ext cx="7914000" cy="483600"/>
          </a:xfrm>
          <a:prstGeom prst="rect">
            <a:avLst/>
          </a:prstGeom>
          <a:noFill/>
          <a:ln>
            <a:noFill/>
          </a:ln>
        </p:spPr>
        <p:txBody>
          <a:bodyPr spcFirstLastPara="1" wrap="square" lIns="87925" tIns="43950" rIns="87925" bIns="43950" anchor="ctr" anchorCtr="0">
            <a:noAutofit/>
          </a:bodyPr>
          <a:lstStyle/>
          <a:p>
            <a:pPr marL="0" marR="0" lvl="0" indent="0" algn="l" rtl="0">
              <a:spcBef>
                <a:spcPts val="0"/>
              </a:spcBef>
              <a:spcAft>
                <a:spcPts val="0"/>
              </a:spcAft>
              <a:buClr>
                <a:srgbClr val="1A1A2E"/>
              </a:buClr>
              <a:buSzPts val="3077"/>
              <a:buFont typeface="Calibri"/>
              <a:buNone/>
            </a:pPr>
            <a:r>
              <a:rPr lang="en-US" sz="3077" b="1" i="0" u="none" strike="noStrike" cap="none">
                <a:solidFill>
                  <a:srgbClr val="1A1A2E"/>
                </a:solidFill>
                <a:latin typeface="Calibri"/>
                <a:ea typeface="Calibri"/>
                <a:cs typeface="Calibri"/>
                <a:sym typeface="Calibri"/>
              </a:rPr>
              <a:t>The Problem</a:t>
            </a:r>
            <a:endParaRPr sz="3077" b="0" i="0" u="none" strike="noStrike" cap="none">
              <a:solidFill>
                <a:schemeClr val="dk1"/>
              </a:solidFill>
              <a:latin typeface="Calibri"/>
              <a:ea typeface="Calibri"/>
              <a:cs typeface="Calibri"/>
              <a:sym typeface="Calibri"/>
            </a:endParaRPr>
          </a:p>
        </p:txBody>
      </p:sp>
      <p:sp>
        <p:nvSpPr>
          <p:cNvPr id="32" name="Google Shape;32;p2"/>
          <p:cNvSpPr/>
          <p:nvPr/>
        </p:nvSpPr>
        <p:spPr>
          <a:xfrm>
            <a:off x="637014" y="750380"/>
            <a:ext cx="7914000" cy="395700"/>
          </a:xfrm>
          <a:prstGeom prst="rect">
            <a:avLst/>
          </a:prstGeom>
          <a:noFill/>
          <a:ln>
            <a:noFill/>
          </a:ln>
        </p:spPr>
        <p:txBody>
          <a:bodyPr spcFirstLastPara="1" wrap="square" lIns="87925" tIns="43950" rIns="87925" bIns="43950" anchor="ctr" anchorCtr="0">
            <a:noAutofit/>
          </a:bodyPr>
          <a:lstStyle/>
          <a:p>
            <a:pPr marL="0" marR="0" lvl="0" indent="0" algn="l" rtl="0">
              <a:spcBef>
                <a:spcPts val="0"/>
              </a:spcBef>
              <a:spcAft>
                <a:spcPts val="0"/>
              </a:spcAft>
              <a:buClr>
                <a:srgbClr val="4A4A6A"/>
              </a:buClr>
              <a:buSzPts val="1442"/>
              <a:buFont typeface="Calibri"/>
              <a:buNone/>
            </a:pPr>
            <a:r>
              <a:rPr lang="en-US" sz="1442" b="0" i="0" u="none" strike="noStrike" cap="none">
                <a:solidFill>
                  <a:srgbClr val="4A4A6A"/>
                </a:solidFill>
                <a:latin typeface="Calibri"/>
                <a:ea typeface="Calibri"/>
                <a:cs typeface="Calibri"/>
                <a:sym typeface="Calibri"/>
              </a:rPr>
              <a:t>Digital creators are the fastest-growing economic class — yet traditional </a:t>
            </a:r>
            <a:r>
              <a:rPr lang="en-US" sz="1442">
                <a:solidFill>
                  <a:srgbClr val="4A4A6A"/>
                </a:solidFill>
                <a:latin typeface="Calibri"/>
                <a:ea typeface="Calibri"/>
                <a:cs typeface="Calibri"/>
                <a:sym typeface="Calibri"/>
              </a:rPr>
              <a:t>financial institutions</a:t>
            </a:r>
            <a:r>
              <a:rPr lang="en-US" sz="1442" b="0" i="0" u="none" strike="noStrike" cap="none">
                <a:solidFill>
                  <a:srgbClr val="4A4A6A"/>
                </a:solidFill>
                <a:latin typeface="Calibri"/>
                <a:ea typeface="Calibri"/>
                <a:cs typeface="Calibri"/>
                <a:sym typeface="Calibri"/>
              </a:rPr>
              <a:t> weren't built for them.</a:t>
            </a:r>
            <a:endParaRPr sz="1442" b="0" i="0" u="none" strike="noStrike" cap="none">
              <a:solidFill>
                <a:schemeClr val="dk1"/>
              </a:solidFill>
              <a:latin typeface="Calibri"/>
              <a:ea typeface="Calibri"/>
              <a:cs typeface="Calibri"/>
              <a:sym typeface="Calibri"/>
            </a:endParaRPr>
          </a:p>
        </p:txBody>
      </p:sp>
      <p:sp>
        <p:nvSpPr>
          <p:cNvPr id="33" name="Google Shape;33;p2"/>
          <p:cNvSpPr/>
          <p:nvPr/>
        </p:nvSpPr>
        <p:spPr>
          <a:xfrm>
            <a:off x="549083" y="1295554"/>
            <a:ext cx="2594100" cy="3165600"/>
          </a:xfrm>
          <a:prstGeom prst="rect">
            <a:avLst/>
          </a:prstGeom>
          <a:solidFill>
            <a:srgbClr val="F8F7FC"/>
          </a:solidFill>
          <a:ln w="9150" cap="flat" cmpd="sng">
            <a:solidFill>
              <a:srgbClr val="E8E0F0"/>
            </a:solidFill>
            <a:prstDash val="solid"/>
            <a:round/>
            <a:headEnd type="none" w="sm" len="sm"/>
            <a:tailEnd type="none" w="sm" len="sm"/>
          </a:ln>
          <a:effectLst>
            <a:outerShdw blurRad="97701" dist="36638" dir="8100000" algn="bl" rotWithShape="0">
              <a:srgbClr val="000000">
                <a:alpha val="7843"/>
              </a:srgbClr>
            </a:outerShdw>
          </a:effectLst>
        </p:spPr>
        <p:txBody>
          <a:bodyPr spcFirstLastPara="1" wrap="square" lIns="87925" tIns="87925" rIns="87925" bIns="87925" anchor="ctr" anchorCtr="0">
            <a:noAutofit/>
          </a:bodyPr>
          <a:lstStyle/>
          <a:p>
            <a:pPr marL="0" lvl="0" indent="0" algn="l" rtl="0">
              <a:spcBef>
                <a:spcPts val="0"/>
              </a:spcBef>
              <a:spcAft>
                <a:spcPts val="0"/>
              </a:spcAft>
              <a:buNone/>
            </a:pPr>
            <a:endParaRPr/>
          </a:p>
        </p:txBody>
      </p:sp>
      <p:sp>
        <p:nvSpPr>
          <p:cNvPr id="34" name="Google Shape;34;p2"/>
          <p:cNvSpPr/>
          <p:nvPr/>
        </p:nvSpPr>
        <p:spPr>
          <a:xfrm>
            <a:off x="549083" y="1295554"/>
            <a:ext cx="2594100" cy="105600"/>
          </a:xfrm>
          <a:prstGeom prst="rect">
            <a:avLst/>
          </a:prstGeom>
          <a:solidFill>
            <a:srgbClr val="7B3FA0"/>
          </a:solidFill>
          <a:ln>
            <a:noFill/>
          </a:ln>
        </p:spPr>
        <p:txBody>
          <a:bodyPr spcFirstLastPara="1" wrap="square" lIns="87925" tIns="87925" rIns="87925" bIns="87925" anchor="ctr" anchorCtr="0">
            <a:noAutofit/>
          </a:bodyPr>
          <a:lstStyle/>
          <a:p>
            <a:pPr marL="0" lvl="0" indent="0" algn="l" rtl="0">
              <a:spcBef>
                <a:spcPts val="0"/>
              </a:spcBef>
              <a:spcAft>
                <a:spcPts val="0"/>
              </a:spcAft>
              <a:buNone/>
            </a:pPr>
            <a:endParaRPr/>
          </a:p>
        </p:txBody>
      </p:sp>
      <p:pic>
        <p:nvPicPr>
          <p:cNvPr id="35" name="Google Shape;35;p2" descr="preencoded.png"/>
          <p:cNvPicPr preferRelativeResize="0"/>
          <p:nvPr/>
        </p:nvPicPr>
        <p:blipFill rotWithShape="1">
          <a:blip r:embed="rId3">
            <a:alphaModFix/>
          </a:blip>
          <a:srcRect/>
          <a:stretch/>
        </p:blipFill>
        <p:spPr>
          <a:xfrm>
            <a:off x="1680285" y="1515382"/>
            <a:ext cx="395690" cy="395690"/>
          </a:xfrm>
          <a:prstGeom prst="rect">
            <a:avLst/>
          </a:prstGeom>
          <a:noFill/>
          <a:ln>
            <a:noFill/>
          </a:ln>
        </p:spPr>
      </p:pic>
      <p:sp>
        <p:nvSpPr>
          <p:cNvPr id="36" name="Google Shape;36;p2"/>
          <p:cNvSpPr/>
          <p:nvPr/>
        </p:nvSpPr>
        <p:spPr>
          <a:xfrm>
            <a:off x="680980" y="1999004"/>
            <a:ext cx="2330100" cy="395700"/>
          </a:xfrm>
          <a:prstGeom prst="rect">
            <a:avLst/>
          </a:prstGeom>
          <a:noFill/>
          <a:ln>
            <a:noFill/>
          </a:ln>
        </p:spPr>
        <p:txBody>
          <a:bodyPr spcFirstLastPara="1" wrap="square" lIns="87925" tIns="43950" rIns="87925" bIns="43950" anchor="ctr" anchorCtr="0">
            <a:noAutofit/>
          </a:bodyPr>
          <a:lstStyle/>
          <a:p>
            <a:pPr marL="0" marR="0" lvl="0" indent="0" algn="ctr" rtl="0">
              <a:spcBef>
                <a:spcPts val="0"/>
              </a:spcBef>
              <a:spcAft>
                <a:spcPts val="0"/>
              </a:spcAft>
              <a:buClr>
                <a:srgbClr val="1A1A2E"/>
              </a:buClr>
              <a:buSzPts val="1250"/>
              <a:buFont typeface="Calibri"/>
              <a:buNone/>
            </a:pPr>
            <a:r>
              <a:rPr lang="en-US" sz="1250" b="1" i="0" u="none" strike="noStrike" cap="none">
                <a:solidFill>
                  <a:srgbClr val="1A1A2E"/>
                </a:solidFill>
                <a:latin typeface="Calibri"/>
                <a:ea typeface="Calibri"/>
                <a:cs typeface="Calibri"/>
                <a:sym typeface="Calibri"/>
              </a:rPr>
              <a:t>Unrecognized Income</a:t>
            </a:r>
            <a:endParaRPr sz="1250" b="0" i="0" u="none" strike="noStrike" cap="none">
              <a:solidFill>
                <a:schemeClr val="dk1"/>
              </a:solidFill>
              <a:latin typeface="Calibri"/>
              <a:ea typeface="Calibri"/>
              <a:cs typeface="Calibri"/>
              <a:sym typeface="Calibri"/>
            </a:endParaRPr>
          </a:p>
        </p:txBody>
      </p:sp>
      <p:sp>
        <p:nvSpPr>
          <p:cNvPr id="37" name="Google Shape;37;p2"/>
          <p:cNvSpPr/>
          <p:nvPr/>
        </p:nvSpPr>
        <p:spPr>
          <a:xfrm>
            <a:off x="680980" y="2292002"/>
            <a:ext cx="2330100" cy="1846500"/>
          </a:xfrm>
          <a:prstGeom prst="rect">
            <a:avLst/>
          </a:prstGeom>
          <a:noFill/>
          <a:ln>
            <a:noFill/>
          </a:ln>
        </p:spPr>
        <p:txBody>
          <a:bodyPr spcFirstLastPara="1" wrap="square" lIns="87925" tIns="43950" rIns="87925" bIns="43950" anchor="ctr" anchorCtr="0">
            <a:noAutofit/>
          </a:bodyPr>
          <a:lstStyle/>
          <a:p>
            <a:pPr marL="0" marR="0" lvl="0" indent="0" algn="ctr" rtl="0">
              <a:lnSpc>
                <a:spcPct val="130000"/>
              </a:lnSpc>
              <a:spcBef>
                <a:spcPts val="0"/>
              </a:spcBef>
              <a:spcAft>
                <a:spcPts val="0"/>
              </a:spcAft>
              <a:buClr>
                <a:srgbClr val="4A4A6A"/>
              </a:buClr>
              <a:buSzPts val="1058"/>
              <a:buFont typeface="Calibri"/>
              <a:buNone/>
            </a:pPr>
            <a:r>
              <a:rPr lang="en-US" sz="1058">
                <a:solidFill>
                  <a:srgbClr val="4A4A6A"/>
                </a:solidFill>
                <a:latin typeface="Calibri"/>
                <a:ea typeface="Calibri"/>
                <a:cs typeface="Calibri"/>
                <a:sym typeface="Calibri"/>
              </a:rPr>
              <a:t>Financial institutions</a:t>
            </a:r>
            <a:r>
              <a:rPr lang="en-US" sz="1058" b="0" i="0" u="none" strike="noStrike" cap="none">
                <a:solidFill>
                  <a:srgbClr val="4A4A6A"/>
                </a:solidFill>
                <a:latin typeface="Calibri"/>
                <a:ea typeface="Calibri"/>
                <a:cs typeface="Calibri"/>
                <a:sym typeface="Calibri"/>
              </a:rPr>
              <a:t> reject creators whose income is non-traditional — gig payments, brand deals, platform payouts, and royalties are misunderstood.</a:t>
            </a:r>
            <a:endParaRPr sz="1058" b="0" i="0" u="none" strike="noStrike" cap="none">
              <a:solidFill>
                <a:schemeClr val="dk1"/>
              </a:solidFill>
              <a:latin typeface="Calibri"/>
              <a:ea typeface="Calibri"/>
              <a:cs typeface="Calibri"/>
              <a:sym typeface="Calibri"/>
            </a:endParaRPr>
          </a:p>
        </p:txBody>
      </p:sp>
      <p:sp>
        <p:nvSpPr>
          <p:cNvPr id="38" name="Google Shape;38;p2"/>
          <p:cNvSpPr/>
          <p:nvPr/>
        </p:nvSpPr>
        <p:spPr>
          <a:xfrm>
            <a:off x="3274950" y="1295554"/>
            <a:ext cx="2594100" cy="3165600"/>
          </a:xfrm>
          <a:prstGeom prst="rect">
            <a:avLst/>
          </a:prstGeom>
          <a:solidFill>
            <a:srgbClr val="F8F7FC"/>
          </a:solidFill>
          <a:ln w="9150" cap="flat" cmpd="sng">
            <a:solidFill>
              <a:srgbClr val="E8E0F0"/>
            </a:solidFill>
            <a:prstDash val="solid"/>
            <a:round/>
            <a:headEnd type="none" w="sm" len="sm"/>
            <a:tailEnd type="none" w="sm" len="sm"/>
          </a:ln>
          <a:effectLst>
            <a:outerShdw blurRad="97701" dist="36638" dir="8100000" algn="bl" rotWithShape="0">
              <a:srgbClr val="000000">
                <a:alpha val="7843"/>
              </a:srgbClr>
            </a:outerShdw>
          </a:effectLst>
        </p:spPr>
        <p:txBody>
          <a:bodyPr spcFirstLastPara="1" wrap="square" lIns="87925" tIns="87925" rIns="87925" bIns="87925" anchor="ctr" anchorCtr="0">
            <a:noAutofit/>
          </a:bodyPr>
          <a:lstStyle/>
          <a:p>
            <a:pPr marL="0" lvl="0" indent="0" algn="l" rtl="0">
              <a:spcBef>
                <a:spcPts val="0"/>
              </a:spcBef>
              <a:spcAft>
                <a:spcPts val="0"/>
              </a:spcAft>
              <a:buNone/>
            </a:pPr>
            <a:endParaRPr/>
          </a:p>
        </p:txBody>
      </p:sp>
      <p:sp>
        <p:nvSpPr>
          <p:cNvPr id="39" name="Google Shape;39;p2"/>
          <p:cNvSpPr/>
          <p:nvPr/>
        </p:nvSpPr>
        <p:spPr>
          <a:xfrm>
            <a:off x="3274950" y="1295554"/>
            <a:ext cx="2594100" cy="105600"/>
          </a:xfrm>
          <a:prstGeom prst="rect">
            <a:avLst/>
          </a:prstGeom>
          <a:solidFill>
            <a:srgbClr val="7B3FA0"/>
          </a:solidFill>
          <a:ln>
            <a:noFill/>
          </a:ln>
        </p:spPr>
        <p:txBody>
          <a:bodyPr spcFirstLastPara="1" wrap="square" lIns="87925" tIns="87925" rIns="87925" bIns="87925" anchor="ctr" anchorCtr="0">
            <a:noAutofit/>
          </a:bodyPr>
          <a:lstStyle/>
          <a:p>
            <a:pPr marL="0" lvl="0" indent="0" algn="l" rtl="0">
              <a:spcBef>
                <a:spcPts val="0"/>
              </a:spcBef>
              <a:spcAft>
                <a:spcPts val="0"/>
              </a:spcAft>
              <a:buNone/>
            </a:pPr>
            <a:endParaRPr/>
          </a:p>
        </p:txBody>
      </p:sp>
      <p:pic>
        <p:nvPicPr>
          <p:cNvPr id="40" name="Google Shape;40;p2" descr="preencoded.png"/>
          <p:cNvPicPr preferRelativeResize="0"/>
          <p:nvPr/>
        </p:nvPicPr>
        <p:blipFill rotWithShape="1">
          <a:blip r:embed="rId4">
            <a:alphaModFix/>
          </a:blip>
          <a:srcRect/>
          <a:stretch/>
        </p:blipFill>
        <p:spPr>
          <a:xfrm>
            <a:off x="4385201" y="1515382"/>
            <a:ext cx="395690" cy="395690"/>
          </a:xfrm>
          <a:prstGeom prst="rect">
            <a:avLst/>
          </a:prstGeom>
          <a:noFill/>
          <a:ln>
            <a:noFill/>
          </a:ln>
        </p:spPr>
      </p:pic>
      <p:sp>
        <p:nvSpPr>
          <p:cNvPr id="41" name="Google Shape;41;p2"/>
          <p:cNvSpPr/>
          <p:nvPr/>
        </p:nvSpPr>
        <p:spPr>
          <a:xfrm>
            <a:off x="3406847" y="1999004"/>
            <a:ext cx="2330100" cy="395700"/>
          </a:xfrm>
          <a:prstGeom prst="rect">
            <a:avLst/>
          </a:prstGeom>
          <a:noFill/>
          <a:ln>
            <a:noFill/>
          </a:ln>
        </p:spPr>
        <p:txBody>
          <a:bodyPr spcFirstLastPara="1" wrap="square" lIns="87925" tIns="43950" rIns="87925" bIns="43950" anchor="ctr" anchorCtr="0">
            <a:noAutofit/>
          </a:bodyPr>
          <a:lstStyle/>
          <a:p>
            <a:pPr marL="0" marR="0" lvl="0" indent="0" algn="ctr" rtl="0">
              <a:spcBef>
                <a:spcPts val="0"/>
              </a:spcBef>
              <a:spcAft>
                <a:spcPts val="0"/>
              </a:spcAft>
              <a:buClr>
                <a:srgbClr val="1A1A2E"/>
              </a:buClr>
              <a:buSzPts val="1250"/>
              <a:buFont typeface="Calibri"/>
              <a:buNone/>
            </a:pPr>
            <a:r>
              <a:rPr lang="en-US" sz="1250" b="1" i="0" u="none" strike="noStrike" cap="none">
                <a:solidFill>
                  <a:srgbClr val="1A1A2E"/>
                </a:solidFill>
                <a:latin typeface="Calibri"/>
                <a:ea typeface="Calibri"/>
                <a:cs typeface="Calibri"/>
                <a:sym typeface="Calibri"/>
              </a:rPr>
              <a:t>Account Freezes &amp; Denials</a:t>
            </a:r>
            <a:endParaRPr sz="1250" b="0" i="0" u="none" strike="noStrike" cap="none">
              <a:solidFill>
                <a:schemeClr val="dk1"/>
              </a:solidFill>
              <a:latin typeface="Calibri"/>
              <a:ea typeface="Calibri"/>
              <a:cs typeface="Calibri"/>
              <a:sym typeface="Calibri"/>
            </a:endParaRPr>
          </a:p>
        </p:txBody>
      </p:sp>
      <p:sp>
        <p:nvSpPr>
          <p:cNvPr id="42" name="Google Shape;42;p2"/>
          <p:cNvSpPr/>
          <p:nvPr/>
        </p:nvSpPr>
        <p:spPr>
          <a:xfrm>
            <a:off x="3406847" y="2187247"/>
            <a:ext cx="2330100" cy="1846500"/>
          </a:xfrm>
          <a:prstGeom prst="rect">
            <a:avLst/>
          </a:prstGeom>
          <a:noFill/>
          <a:ln>
            <a:noFill/>
          </a:ln>
        </p:spPr>
        <p:txBody>
          <a:bodyPr spcFirstLastPara="1" wrap="square" lIns="87925" tIns="43950" rIns="87925" bIns="43950" anchor="ctr" anchorCtr="0">
            <a:noAutofit/>
          </a:bodyPr>
          <a:lstStyle/>
          <a:p>
            <a:pPr marL="0" marR="0" lvl="0" indent="0" algn="ctr" rtl="0">
              <a:lnSpc>
                <a:spcPct val="130000"/>
              </a:lnSpc>
              <a:spcBef>
                <a:spcPts val="0"/>
              </a:spcBef>
              <a:spcAft>
                <a:spcPts val="0"/>
              </a:spcAft>
              <a:buClr>
                <a:srgbClr val="4A4A6A"/>
              </a:buClr>
              <a:buSzPts val="1058"/>
              <a:buFont typeface="Calibri"/>
              <a:buNone/>
            </a:pPr>
            <a:r>
              <a:rPr lang="en-US" sz="1058" b="0" i="0" u="none" strike="noStrike" cap="none">
                <a:solidFill>
                  <a:srgbClr val="4A4A6A"/>
                </a:solidFill>
                <a:latin typeface="Calibri"/>
                <a:ea typeface="Calibri"/>
                <a:cs typeface="Calibri"/>
                <a:sym typeface="Calibri"/>
              </a:rPr>
              <a:t>Creators routinely face frozen accounts, rejected applications, and zero recourse from institutions that don't understand their business model.</a:t>
            </a:r>
            <a:endParaRPr sz="1058" b="0" i="0" u="none" strike="noStrike" cap="none">
              <a:solidFill>
                <a:schemeClr val="dk1"/>
              </a:solidFill>
              <a:latin typeface="Calibri"/>
              <a:ea typeface="Calibri"/>
              <a:cs typeface="Calibri"/>
              <a:sym typeface="Calibri"/>
            </a:endParaRPr>
          </a:p>
        </p:txBody>
      </p:sp>
      <p:sp>
        <p:nvSpPr>
          <p:cNvPr id="43" name="Google Shape;43;p2"/>
          <p:cNvSpPr/>
          <p:nvPr/>
        </p:nvSpPr>
        <p:spPr>
          <a:xfrm>
            <a:off x="6000818" y="1295554"/>
            <a:ext cx="2594100" cy="3165600"/>
          </a:xfrm>
          <a:prstGeom prst="rect">
            <a:avLst/>
          </a:prstGeom>
          <a:solidFill>
            <a:srgbClr val="F8F7FC"/>
          </a:solidFill>
          <a:ln w="9150" cap="flat" cmpd="sng">
            <a:solidFill>
              <a:srgbClr val="E8E0F0"/>
            </a:solidFill>
            <a:prstDash val="solid"/>
            <a:round/>
            <a:headEnd type="none" w="sm" len="sm"/>
            <a:tailEnd type="none" w="sm" len="sm"/>
          </a:ln>
          <a:effectLst>
            <a:outerShdw blurRad="97701" dist="36638" dir="8100000" algn="bl" rotWithShape="0">
              <a:srgbClr val="000000">
                <a:alpha val="7843"/>
              </a:srgbClr>
            </a:outerShdw>
          </a:effectLst>
        </p:spPr>
        <p:txBody>
          <a:bodyPr spcFirstLastPara="1" wrap="square" lIns="87925" tIns="87925" rIns="87925" bIns="87925" anchor="ctr" anchorCtr="0">
            <a:noAutofit/>
          </a:bodyPr>
          <a:lstStyle/>
          <a:p>
            <a:pPr marL="0" lvl="0" indent="0" algn="l" rtl="0">
              <a:spcBef>
                <a:spcPts val="0"/>
              </a:spcBef>
              <a:spcAft>
                <a:spcPts val="0"/>
              </a:spcAft>
              <a:buNone/>
            </a:pPr>
            <a:endParaRPr/>
          </a:p>
        </p:txBody>
      </p:sp>
      <p:sp>
        <p:nvSpPr>
          <p:cNvPr id="44" name="Google Shape;44;p2"/>
          <p:cNvSpPr/>
          <p:nvPr/>
        </p:nvSpPr>
        <p:spPr>
          <a:xfrm>
            <a:off x="6000818" y="1295554"/>
            <a:ext cx="2594100" cy="105600"/>
          </a:xfrm>
          <a:prstGeom prst="rect">
            <a:avLst/>
          </a:prstGeom>
          <a:solidFill>
            <a:srgbClr val="7B3FA0"/>
          </a:solidFill>
          <a:ln>
            <a:noFill/>
          </a:ln>
        </p:spPr>
        <p:txBody>
          <a:bodyPr spcFirstLastPara="1" wrap="square" lIns="87925" tIns="87925" rIns="87925" bIns="87925" anchor="ctr" anchorCtr="0">
            <a:noAutofit/>
          </a:bodyPr>
          <a:lstStyle/>
          <a:p>
            <a:pPr marL="0" lvl="0" indent="0" algn="l" rtl="0">
              <a:spcBef>
                <a:spcPts val="0"/>
              </a:spcBef>
              <a:spcAft>
                <a:spcPts val="0"/>
              </a:spcAft>
              <a:buNone/>
            </a:pPr>
            <a:endParaRPr/>
          </a:p>
        </p:txBody>
      </p:sp>
      <p:pic>
        <p:nvPicPr>
          <p:cNvPr id="45" name="Google Shape;45;p2" descr="preencoded.png"/>
          <p:cNvPicPr preferRelativeResize="0"/>
          <p:nvPr/>
        </p:nvPicPr>
        <p:blipFill rotWithShape="1">
          <a:blip r:embed="rId5">
            <a:alphaModFix/>
          </a:blip>
          <a:srcRect/>
          <a:stretch/>
        </p:blipFill>
        <p:spPr>
          <a:xfrm>
            <a:off x="7069166" y="1515382"/>
            <a:ext cx="395690" cy="395690"/>
          </a:xfrm>
          <a:prstGeom prst="rect">
            <a:avLst/>
          </a:prstGeom>
          <a:noFill/>
          <a:ln>
            <a:noFill/>
          </a:ln>
        </p:spPr>
      </p:pic>
      <p:sp>
        <p:nvSpPr>
          <p:cNvPr id="46" name="Google Shape;46;p2"/>
          <p:cNvSpPr/>
          <p:nvPr/>
        </p:nvSpPr>
        <p:spPr>
          <a:xfrm>
            <a:off x="6132715" y="1999004"/>
            <a:ext cx="2330100" cy="395700"/>
          </a:xfrm>
          <a:prstGeom prst="rect">
            <a:avLst/>
          </a:prstGeom>
          <a:noFill/>
          <a:ln>
            <a:noFill/>
          </a:ln>
        </p:spPr>
        <p:txBody>
          <a:bodyPr spcFirstLastPara="1" wrap="square" lIns="87925" tIns="43950" rIns="87925" bIns="43950" anchor="ctr" anchorCtr="0">
            <a:noAutofit/>
          </a:bodyPr>
          <a:lstStyle/>
          <a:p>
            <a:pPr marL="0" marR="0" lvl="0" indent="0" algn="ctr" rtl="0">
              <a:spcBef>
                <a:spcPts val="0"/>
              </a:spcBef>
              <a:spcAft>
                <a:spcPts val="0"/>
              </a:spcAft>
              <a:buClr>
                <a:srgbClr val="1A1A2E"/>
              </a:buClr>
              <a:buSzPts val="1250"/>
              <a:buFont typeface="Calibri"/>
              <a:buNone/>
            </a:pPr>
            <a:r>
              <a:rPr lang="en-US" sz="1250" b="1" i="0" u="none" strike="noStrike" cap="none">
                <a:solidFill>
                  <a:srgbClr val="1A1A2E"/>
                </a:solidFill>
                <a:latin typeface="Calibri"/>
                <a:ea typeface="Calibri"/>
                <a:cs typeface="Calibri"/>
                <a:sym typeface="Calibri"/>
              </a:rPr>
              <a:t>No Access to Capital</a:t>
            </a:r>
            <a:endParaRPr sz="1250" b="0" i="0" u="none" strike="noStrike" cap="none">
              <a:solidFill>
                <a:schemeClr val="dk1"/>
              </a:solidFill>
              <a:latin typeface="Calibri"/>
              <a:ea typeface="Calibri"/>
              <a:cs typeface="Calibri"/>
              <a:sym typeface="Calibri"/>
            </a:endParaRPr>
          </a:p>
        </p:txBody>
      </p:sp>
      <p:sp>
        <p:nvSpPr>
          <p:cNvPr id="47" name="Google Shape;47;p2"/>
          <p:cNvSpPr/>
          <p:nvPr/>
        </p:nvSpPr>
        <p:spPr>
          <a:xfrm>
            <a:off x="6132715" y="2155820"/>
            <a:ext cx="2330100" cy="1846500"/>
          </a:xfrm>
          <a:prstGeom prst="rect">
            <a:avLst/>
          </a:prstGeom>
          <a:noFill/>
          <a:ln>
            <a:noFill/>
          </a:ln>
        </p:spPr>
        <p:txBody>
          <a:bodyPr spcFirstLastPara="1" wrap="square" lIns="87925" tIns="43950" rIns="87925" bIns="43950" anchor="ctr" anchorCtr="0">
            <a:noAutofit/>
          </a:bodyPr>
          <a:lstStyle/>
          <a:p>
            <a:pPr marL="0" marR="0" lvl="0" indent="0" algn="ctr" rtl="0">
              <a:lnSpc>
                <a:spcPct val="130000"/>
              </a:lnSpc>
              <a:spcBef>
                <a:spcPts val="0"/>
              </a:spcBef>
              <a:spcAft>
                <a:spcPts val="0"/>
              </a:spcAft>
              <a:buClr>
                <a:srgbClr val="4A4A6A"/>
              </a:buClr>
              <a:buSzPts val="1058"/>
              <a:buFont typeface="Calibri"/>
              <a:buNone/>
            </a:pPr>
            <a:r>
              <a:rPr lang="en-US" sz="1058" b="0" i="0" u="none" strike="noStrike" cap="none">
                <a:solidFill>
                  <a:srgbClr val="4A4A6A"/>
                </a:solidFill>
                <a:latin typeface="Calibri"/>
                <a:ea typeface="Calibri"/>
                <a:cs typeface="Calibri"/>
                <a:sym typeface="Calibri"/>
              </a:rPr>
              <a:t>Small business loans and credit lines require income documentation that most creators can't easily produce, locking them out of growth capital.</a:t>
            </a:r>
            <a:endParaRPr sz="1058" b="0" i="0" u="none" strike="noStrike" cap="none">
              <a:solidFill>
                <a:schemeClr val="dk1"/>
              </a:solidFill>
              <a:latin typeface="Calibri"/>
              <a:ea typeface="Calibri"/>
              <a:cs typeface="Calibri"/>
              <a:sym typeface="Calibri"/>
            </a:endParaRPr>
          </a:p>
        </p:txBody>
      </p:sp>
      <p:pic>
        <p:nvPicPr>
          <p:cNvPr id="48" name="Google Shape;48;p2" title="Logo-Gradient-Transparent.png"/>
          <p:cNvPicPr preferRelativeResize="0"/>
          <p:nvPr/>
        </p:nvPicPr>
        <p:blipFill>
          <a:blip r:embed="rId6">
            <a:alphaModFix/>
          </a:blip>
          <a:stretch>
            <a:fillRect/>
          </a:stretch>
        </p:blipFill>
        <p:spPr>
          <a:xfrm>
            <a:off x="8594925" y="4573518"/>
            <a:ext cx="484776" cy="53855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3"/>
        <p:cNvGrpSpPr/>
        <p:nvPr/>
      </p:nvGrpSpPr>
      <p:grpSpPr>
        <a:xfrm>
          <a:off x="0" y="0"/>
          <a:ext cx="0" cy="0"/>
          <a:chOff x="0" y="0"/>
          <a:chExt cx="0" cy="0"/>
        </a:xfrm>
      </p:grpSpPr>
      <p:sp>
        <p:nvSpPr>
          <p:cNvPr id="54" name="Google Shape;54;p3"/>
          <p:cNvSpPr/>
          <p:nvPr/>
        </p:nvSpPr>
        <p:spPr>
          <a:xfrm>
            <a:off x="0" y="0"/>
            <a:ext cx="4572000" cy="164592"/>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p:nvPr/>
        </p:nvSpPr>
        <p:spPr>
          <a:xfrm>
            <a:off x="4572000" y="0"/>
            <a:ext cx="4572000" cy="164592"/>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502920" y="320040"/>
            <a:ext cx="82296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1A2E"/>
              </a:buClr>
              <a:buSzPts val="3200"/>
              <a:buFont typeface="Calibri"/>
              <a:buNone/>
            </a:pPr>
            <a:r>
              <a:rPr lang="en-US" sz="3200" b="1" i="0" u="none" strike="noStrike" cap="none">
                <a:solidFill>
                  <a:srgbClr val="1A1A2E"/>
                </a:solidFill>
                <a:latin typeface="Calibri"/>
                <a:ea typeface="Calibri"/>
                <a:cs typeface="Calibri"/>
                <a:sym typeface="Calibri"/>
              </a:rPr>
              <a:t>Our Solution</a:t>
            </a:r>
            <a:endParaRPr sz="3200" b="0" i="0" u="none" strike="noStrike" cap="none">
              <a:solidFill>
                <a:schemeClr val="dk1"/>
              </a:solidFill>
              <a:latin typeface="Calibri"/>
              <a:ea typeface="Calibri"/>
              <a:cs typeface="Calibri"/>
              <a:sym typeface="Calibri"/>
            </a:endParaRPr>
          </a:p>
        </p:txBody>
      </p:sp>
      <p:sp>
        <p:nvSpPr>
          <p:cNvPr id="57" name="Google Shape;57;p3"/>
          <p:cNvSpPr/>
          <p:nvPr/>
        </p:nvSpPr>
        <p:spPr>
          <a:xfrm>
            <a:off x="502920" y="896112"/>
            <a:ext cx="82296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A4A6A"/>
              </a:buClr>
              <a:buSzPts val="1400"/>
              <a:buFont typeface="Calibri"/>
              <a:buNone/>
            </a:pPr>
            <a:r>
              <a:rPr lang="en-US" sz="1400" b="0" i="0" u="none" strike="noStrike" cap="none">
                <a:solidFill>
                  <a:srgbClr val="4A4A6A"/>
                </a:solidFill>
                <a:latin typeface="Calibri"/>
                <a:ea typeface="Calibri"/>
                <a:cs typeface="Calibri"/>
                <a:sym typeface="Calibri"/>
              </a:rPr>
              <a:t>Vadera Capital is a fintech built from the ground up for creators, freelancers, and digital entrepreneurs.</a:t>
            </a:r>
            <a:endParaRPr sz="1400" b="0" i="0" u="none" strike="noStrike" cap="none">
              <a:solidFill>
                <a:schemeClr val="dk1"/>
              </a:solidFill>
              <a:latin typeface="Calibri"/>
              <a:ea typeface="Calibri"/>
              <a:cs typeface="Calibri"/>
              <a:sym typeface="Calibri"/>
            </a:endParaRPr>
          </a:p>
        </p:txBody>
      </p:sp>
      <p:sp>
        <p:nvSpPr>
          <p:cNvPr id="58" name="Google Shape;58;p3"/>
          <p:cNvSpPr/>
          <p:nvPr/>
        </p:nvSpPr>
        <p:spPr>
          <a:xfrm>
            <a:off x="411480" y="1417320"/>
            <a:ext cx="3931920" cy="338328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411480" y="1417320"/>
            <a:ext cx="1965960" cy="109728"/>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a:off x="2377440" y="1417320"/>
            <a:ext cx="1965960" cy="109728"/>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a:off x="594360" y="1691640"/>
            <a:ext cx="3566160" cy="1828800"/>
          </a:xfrm>
          <a:prstGeom prst="rect">
            <a:avLst/>
          </a:prstGeom>
          <a:noFill/>
          <a:ln>
            <a:noFill/>
          </a:ln>
        </p:spPr>
        <p:txBody>
          <a:bodyPr spcFirstLastPara="1" wrap="square" lIns="91425" tIns="45700" rIns="91425" bIns="45700" anchor="ctr" anchorCtr="0">
            <a:noAutofit/>
          </a:bodyPr>
          <a:lstStyle/>
          <a:p>
            <a:pPr marL="0" marR="0" lvl="0" indent="0" algn="l" rtl="0">
              <a:lnSpc>
                <a:spcPct val="140000"/>
              </a:lnSpc>
              <a:spcBef>
                <a:spcPts val="0"/>
              </a:spcBef>
              <a:spcAft>
                <a:spcPts val="0"/>
              </a:spcAft>
              <a:buClr>
                <a:srgbClr val="FFFFFF"/>
              </a:buClr>
              <a:buSzPts val="1700"/>
              <a:buFont typeface="Calibri"/>
              <a:buNone/>
            </a:pPr>
            <a:r>
              <a:rPr lang="en-US" sz="1700" b="0" i="1" u="none" strike="noStrike" cap="none">
                <a:solidFill>
                  <a:schemeClr val="dk1"/>
                </a:solidFill>
                <a:latin typeface="Calibri"/>
                <a:ea typeface="Calibri"/>
                <a:cs typeface="Calibri"/>
                <a:sym typeface="Calibri"/>
              </a:rPr>
              <a:t>"We remove the barriers that keep creators from accessing modern banking and growth capital."</a:t>
            </a:r>
            <a:endParaRPr sz="1700" b="0" i="0" u="none" strike="noStrike" cap="none">
              <a:solidFill>
                <a:schemeClr val="dk1"/>
              </a:solidFill>
              <a:latin typeface="Calibri"/>
              <a:ea typeface="Calibri"/>
              <a:cs typeface="Calibri"/>
              <a:sym typeface="Calibri"/>
            </a:endParaRPr>
          </a:p>
        </p:txBody>
      </p:sp>
      <p:sp>
        <p:nvSpPr>
          <p:cNvPr id="62" name="Google Shape;62;p3"/>
          <p:cNvSpPr/>
          <p:nvPr/>
        </p:nvSpPr>
        <p:spPr>
          <a:xfrm>
            <a:off x="594360" y="3566160"/>
            <a:ext cx="356616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AAACC"/>
              </a:buClr>
              <a:buSzPts val="1100"/>
              <a:buFont typeface="Calibri"/>
              <a:buNone/>
            </a:pPr>
            <a:r>
              <a:rPr lang="en-US" sz="1100" b="0" i="0" u="none" strike="noStrike" cap="none">
                <a:solidFill>
                  <a:srgbClr val="AAAACC"/>
                </a:solidFill>
                <a:latin typeface="Calibri"/>
                <a:ea typeface="Calibri"/>
                <a:cs typeface="Calibri"/>
                <a:sym typeface="Calibri"/>
              </a:rPr>
              <a:t>— Angel Rivera, Founder &amp; CEO</a:t>
            </a:r>
            <a:endParaRPr sz="1100" b="0" i="0" u="none" strike="noStrike" cap="none">
              <a:solidFill>
                <a:schemeClr val="dk1"/>
              </a:solidFill>
              <a:latin typeface="Calibri"/>
              <a:ea typeface="Calibri"/>
              <a:cs typeface="Calibri"/>
              <a:sym typeface="Calibri"/>
            </a:endParaRPr>
          </a:p>
        </p:txBody>
      </p:sp>
      <p:pic>
        <p:nvPicPr>
          <p:cNvPr id="63" name="Google Shape;63;p3" descr="preencoded.png"/>
          <p:cNvPicPr preferRelativeResize="0"/>
          <p:nvPr/>
        </p:nvPicPr>
        <p:blipFill rotWithShape="1">
          <a:blip r:embed="rId3">
            <a:alphaModFix/>
          </a:blip>
          <a:srcRect/>
          <a:stretch/>
        </p:blipFill>
        <p:spPr>
          <a:xfrm>
            <a:off x="4617720" y="1517904"/>
            <a:ext cx="347472" cy="347472"/>
          </a:xfrm>
          <a:prstGeom prst="rect">
            <a:avLst/>
          </a:prstGeom>
          <a:noFill/>
          <a:ln>
            <a:noFill/>
          </a:ln>
        </p:spPr>
      </p:pic>
      <p:sp>
        <p:nvSpPr>
          <p:cNvPr id="64" name="Google Shape;64;p3"/>
          <p:cNvSpPr/>
          <p:nvPr/>
        </p:nvSpPr>
        <p:spPr>
          <a:xfrm>
            <a:off x="5074920" y="1444752"/>
            <a:ext cx="374904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1A2E"/>
              </a:buClr>
              <a:buSzPts val="1300"/>
              <a:buFont typeface="Calibri"/>
              <a:buNone/>
            </a:pPr>
            <a:r>
              <a:rPr lang="en-US" sz="1300" b="1" i="0" u="none" strike="noStrike" cap="none">
                <a:solidFill>
                  <a:srgbClr val="1A1A2E"/>
                </a:solidFill>
                <a:latin typeface="Calibri"/>
                <a:ea typeface="Calibri"/>
                <a:cs typeface="Calibri"/>
                <a:sym typeface="Calibri"/>
              </a:rPr>
              <a:t>Modern </a:t>
            </a:r>
            <a:r>
              <a:rPr lang="en-US" sz="1300" b="1">
                <a:solidFill>
                  <a:srgbClr val="1A1A2E"/>
                </a:solidFill>
                <a:latin typeface="Calibri"/>
                <a:ea typeface="Calibri"/>
                <a:cs typeface="Calibri"/>
                <a:sym typeface="Calibri"/>
              </a:rPr>
              <a:t>Financial Tools</a:t>
            </a:r>
            <a:endParaRPr sz="1300" b="0" i="0" u="none" strike="noStrike" cap="none">
              <a:solidFill>
                <a:schemeClr val="dk1"/>
              </a:solidFill>
              <a:latin typeface="Calibri"/>
              <a:ea typeface="Calibri"/>
              <a:cs typeface="Calibri"/>
              <a:sym typeface="Calibri"/>
            </a:endParaRPr>
          </a:p>
        </p:txBody>
      </p:sp>
      <p:sp>
        <p:nvSpPr>
          <p:cNvPr id="65" name="Google Shape;65;p3"/>
          <p:cNvSpPr/>
          <p:nvPr/>
        </p:nvSpPr>
        <p:spPr>
          <a:xfrm>
            <a:off x="5074920" y="1666517"/>
            <a:ext cx="3749100" cy="5943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1200"/>
              </a:spcBef>
              <a:spcAft>
                <a:spcPts val="1200"/>
              </a:spcAft>
              <a:buClr>
                <a:schemeClr val="dk1"/>
              </a:buClr>
              <a:buSzPts val="1100"/>
              <a:buFont typeface="Arial"/>
              <a:buNone/>
            </a:pPr>
            <a:r>
              <a:rPr lang="en-US" sz="1100">
                <a:solidFill>
                  <a:srgbClr val="4A4A6A"/>
                </a:solidFill>
                <a:latin typeface="Calibri"/>
                <a:ea typeface="Calibri"/>
                <a:cs typeface="Calibri"/>
                <a:sym typeface="Calibri"/>
              </a:rPr>
              <a:t>FDIC insurance available through partner banks (up to $3M via sweep network, subject to program availability)</a:t>
            </a:r>
            <a:endParaRPr sz="1100" i="0" u="none" strike="noStrike" cap="none">
              <a:solidFill>
                <a:srgbClr val="4A4A6A"/>
              </a:solidFill>
              <a:latin typeface="Calibri"/>
              <a:ea typeface="Calibri"/>
              <a:cs typeface="Calibri"/>
              <a:sym typeface="Calibri"/>
            </a:endParaRPr>
          </a:p>
        </p:txBody>
      </p:sp>
      <p:sp>
        <p:nvSpPr>
          <p:cNvPr id="66" name="Google Shape;66;p3"/>
          <p:cNvSpPr/>
          <p:nvPr/>
        </p:nvSpPr>
        <p:spPr>
          <a:xfrm>
            <a:off x="4617720" y="2450592"/>
            <a:ext cx="4206240" cy="9144"/>
          </a:xfrm>
          <a:prstGeom prst="rect">
            <a:avLst/>
          </a:prstGeom>
          <a:solidFill>
            <a:srgbClr val="E8E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7" name="Google Shape;67;p3" descr="preencoded.png"/>
          <p:cNvPicPr preferRelativeResize="0"/>
          <p:nvPr/>
        </p:nvPicPr>
        <p:blipFill rotWithShape="1">
          <a:blip r:embed="rId4">
            <a:alphaModFix/>
          </a:blip>
          <a:srcRect/>
          <a:stretch/>
        </p:blipFill>
        <p:spPr>
          <a:xfrm>
            <a:off x="4617720" y="2633472"/>
            <a:ext cx="347472" cy="347472"/>
          </a:xfrm>
          <a:prstGeom prst="rect">
            <a:avLst/>
          </a:prstGeom>
          <a:noFill/>
          <a:ln>
            <a:noFill/>
          </a:ln>
        </p:spPr>
      </p:pic>
      <p:sp>
        <p:nvSpPr>
          <p:cNvPr id="68" name="Google Shape;68;p3"/>
          <p:cNvSpPr/>
          <p:nvPr/>
        </p:nvSpPr>
        <p:spPr>
          <a:xfrm>
            <a:off x="5074920" y="2560320"/>
            <a:ext cx="374904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1A2E"/>
              </a:buClr>
              <a:buSzPts val="1300"/>
              <a:buFont typeface="Calibri"/>
              <a:buNone/>
            </a:pPr>
            <a:r>
              <a:rPr lang="en-US" sz="1300" b="1" i="0" u="none" strike="noStrike" cap="none">
                <a:solidFill>
                  <a:srgbClr val="1A1A2E"/>
                </a:solidFill>
                <a:latin typeface="Calibri"/>
                <a:ea typeface="Calibri"/>
                <a:cs typeface="Calibri"/>
                <a:sym typeface="Calibri"/>
              </a:rPr>
              <a:t>Creator-Friendly Underwriting</a:t>
            </a:r>
            <a:endParaRPr sz="1300" b="0" i="0" u="none" strike="noStrike" cap="none">
              <a:solidFill>
                <a:schemeClr val="dk1"/>
              </a:solidFill>
              <a:latin typeface="Calibri"/>
              <a:ea typeface="Calibri"/>
              <a:cs typeface="Calibri"/>
              <a:sym typeface="Calibri"/>
            </a:endParaRPr>
          </a:p>
        </p:txBody>
      </p:sp>
      <p:sp>
        <p:nvSpPr>
          <p:cNvPr id="69" name="Google Shape;69;p3"/>
          <p:cNvSpPr/>
          <p:nvPr/>
        </p:nvSpPr>
        <p:spPr>
          <a:xfrm>
            <a:off x="5074920" y="2771610"/>
            <a:ext cx="3749100" cy="594300"/>
          </a:xfrm>
          <a:prstGeom prst="rect">
            <a:avLst/>
          </a:prstGeom>
          <a:noFill/>
          <a:ln>
            <a:noFill/>
          </a:ln>
        </p:spPr>
        <p:txBody>
          <a:bodyPr spcFirstLastPara="1" wrap="square" lIns="91425" tIns="45700" rIns="91425" bIns="45700" anchor="ctr" anchorCtr="0">
            <a:noAutofit/>
          </a:bodyPr>
          <a:lstStyle/>
          <a:p>
            <a:pPr marL="0" marR="0" lvl="0" indent="0" algn="l" rtl="0">
              <a:lnSpc>
                <a:spcPct val="125000"/>
              </a:lnSpc>
              <a:spcBef>
                <a:spcPts val="0"/>
              </a:spcBef>
              <a:spcAft>
                <a:spcPts val="0"/>
              </a:spcAft>
              <a:buClr>
                <a:srgbClr val="4A4A6A"/>
              </a:buClr>
              <a:buSzPts val="1100"/>
              <a:buFont typeface="Calibri"/>
              <a:buNone/>
            </a:pPr>
            <a:r>
              <a:rPr lang="en-US" sz="1100" b="0" i="0" u="none" strike="noStrike" cap="none">
                <a:solidFill>
                  <a:srgbClr val="4A4A6A"/>
                </a:solidFill>
                <a:latin typeface="Calibri"/>
                <a:ea typeface="Calibri"/>
                <a:cs typeface="Calibri"/>
                <a:sym typeface="Calibri"/>
              </a:rPr>
              <a:t>Data-driven credit decisions that account for non-traditional income streams.</a:t>
            </a:r>
            <a:endParaRPr sz="1100" b="0" i="0" u="none" strike="noStrike" cap="none">
              <a:solidFill>
                <a:schemeClr val="dk1"/>
              </a:solidFill>
              <a:latin typeface="Calibri"/>
              <a:ea typeface="Calibri"/>
              <a:cs typeface="Calibri"/>
              <a:sym typeface="Calibri"/>
            </a:endParaRPr>
          </a:p>
        </p:txBody>
      </p:sp>
      <p:sp>
        <p:nvSpPr>
          <p:cNvPr id="70" name="Google Shape;70;p3"/>
          <p:cNvSpPr/>
          <p:nvPr/>
        </p:nvSpPr>
        <p:spPr>
          <a:xfrm>
            <a:off x="4617720" y="3566160"/>
            <a:ext cx="4206240" cy="9144"/>
          </a:xfrm>
          <a:prstGeom prst="rect">
            <a:avLst/>
          </a:prstGeom>
          <a:solidFill>
            <a:srgbClr val="E8E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1" name="Google Shape;71;p3" descr="preencoded.png"/>
          <p:cNvPicPr preferRelativeResize="0"/>
          <p:nvPr/>
        </p:nvPicPr>
        <p:blipFill rotWithShape="1">
          <a:blip r:embed="rId5">
            <a:alphaModFix/>
          </a:blip>
          <a:srcRect/>
          <a:stretch/>
        </p:blipFill>
        <p:spPr>
          <a:xfrm>
            <a:off x="4617720" y="3749040"/>
            <a:ext cx="347472" cy="347472"/>
          </a:xfrm>
          <a:prstGeom prst="rect">
            <a:avLst/>
          </a:prstGeom>
          <a:noFill/>
          <a:ln>
            <a:noFill/>
          </a:ln>
        </p:spPr>
      </p:pic>
      <p:sp>
        <p:nvSpPr>
          <p:cNvPr id="72" name="Google Shape;72;p3"/>
          <p:cNvSpPr/>
          <p:nvPr/>
        </p:nvSpPr>
        <p:spPr>
          <a:xfrm>
            <a:off x="5074920" y="3675888"/>
            <a:ext cx="374904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1A2E"/>
              </a:buClr>
              <a:buSzPts val="1300"/>
              <a:buFont typeface="Calibri"/>
              <a:buNone/>
            </a:pPr>
            <a:r>
              <a:rPr lang="en-US" sz="1300" b="1" i="0" u="none" strike="noStrike" cap="none">
                <a:solidFill>
                  <a:srgbClr val="1A1A2E"/>
                </a:solidFill>
                <a:latin typeface="Calibri"/>
                <a:ea typeface="Calibri"/>
                <a:cs typeface="Calibri"/>
                <a:sym typeface="Calibri"/>
              </a:rPr>
              <a:t>Capital Access</a:t>
            </a:r>
            <a:endParaRPr sz="1300" b="0" i="0" u="none" strike="noStrike" cap="none">
              <a:solidFill>
                <a:schemeClr val="dk1"/>
              </a:solidFill>
              <a:latin typeface="Calibri"/>
              <a:ea typeface="Calibri"/>
              <a:cs typeface="Calibri"/>
              <a:sym typeface="Calibri"/>
            </a:endParaRPr>
          </a:p>
        </p:txBody>
      </p:sp>
      <p:sp>
        <p:nvSpPr>
          <p:cNvPr id="73" name="Google Shape;73;p3"/>
          <p:cNvSpPr/>
          <p:nvPr/>
        </p:nvSpPr>
        <p:spPr>
          <a:xfrm>
            <a:off x="5074920" y="3897653"/>
            <a:ext cx="3749100" cy="5943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1200"/>
              </a:spcBef>
              <a:spcAft>
                <a:spcPts val="1200"/>
              </a:spcAft>
              <a:buClr>
                <a:schemeClr val="dk1"/>
              </a:buClr>
              <a:buSzPts val="1100"/>
              <a:buFont typeface="Arial"/>
              <a:buNone/>
            </a:pPr>
            <a:r>
              <a:rPr lang="en-US" sz="1100">
                <a:solidFill>
                  <a:srgbClr val="4A4A6A"/>
                </a:solidFill>
                <a:latin typeface="Calibri"/>
                <a:ea typeface="Calibri"/>
                <a:cs typeface="Calibri"/>
                <a:sym typeface="Calibri"/>
              </a:rPr>
              <a:t>Planned credit lines up to $250K (subject to regulatory approval and partner program availability)</a:t>
            </a:r>
            <a:endParaRPr sz="1100" i="0" u="none" strike="noStrike" cap="none">
              <a:solidFill>
                <a:srgbClr val="4A4A6A"/>
              </a:solidFill>
              <a:latin typeface="Calibri"/>
              <a:ea typeface="Calibri"/>
              <a:cs typeface="Calibri"/>
              <a:sym typeface="Calibri"/>
            </a:endParaRPr>
          </a:p>
        </p:txBody>
      </p:sp>
      <p:pic>
        <p:nvPicPr>
          <p:cNvPr id="74" name="Google Shape;74;p3" title="Logo-Gradient-Transparent.png"/>
          <p:cNvPicPr preferRelativeResize="0"/>
          <p:nvPr/>
        </p:nvPicPr>
        <p:blipFill>
          <a:blip r:embed="rId6">
            <a:alphaModFix/>
          </a:blip>
          <a:stretch>
            <a:fillRect/>
          </a:stretch>
        </p:blipFill>
        <p:spPr>
          <a:xfrm>
            <a:off x="8594925" y="4573518"/>
            <a:ext cx="484776" cy="53855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79"/>
        <p:cNvGrpSpPr/>
        <p:nvPr/>
      </p:nvGrpSpPr>
      <p:grpSpPr>
        <a:xfrm>
          <a:off x="0" y="0"/>
          <a:ext cx="0" cy="0"/>
          <a:chOff x="0" y="0"/>
          <a:chExt cx="0" cy="0"/>
        </a:xfrm>
      </p:grpSpPr>
      <p:sp>
        <p:nvSpPr>
          <p:cNvPr id="80" name="Google Shape;80;p4"/>
          <p:cNvSpPr/>
          <p:nvPr/>
        </p:nvSpPr>
        <p:spPr>
          <a:xfrm>
            <a:off x="0" y="0"/>
            <a:ext cx="4572000" cy="164592"/>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4"/>
          <p:cNvSpPr/>
          <p:nvPr/>
        </p:nvSpPr>
        <p:spPr>
          <a:xfrm>
            <a:off x="4572000" y="0"/>
            <a:ext cx="4572000" cy="164592"/>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4"/>
          <p:cNvSpPr/>
          <p:nvPr/>
        </p:nvSpPr>
        <p:spPr>
          <a:xfrm>
            <a:off x="502920" y="320040"/>
            <a:ext cx="82296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1A2E"/>
              </a:buClr>
              <a:buSzPts val="3200"/>
              <a:buFont typeface="Calibri"/>
              <a:buNone/>
            </a:pPr>
            <a:r>
              <a:rPr lang="en-US" sz="3200" b="1" i="0" u="none" strike="noStrike" cap="none">
                <a:solidFill>
                  <a:srgbClr val="1A1A2E"/>
                </a:solidFill>
                <a:latin typeface="Calibri"/>
                <a:ea typeface="Calibri"/>
                <a:cs typeface="Calibri"/>
                <a:sym typeface="Calibri"/>
              </a:rPr>
              <a:t>Market Opportunity</a:t>
            </a:r>
            <a:endParaRPr sz="3200" b="0" i="0" u="none" strike="noStrike" cap="none">
              <a:solidFill>
                <a:schemeClr val="dk1"/>
              </a:solidFill>
              <a:latin typeface="Calibri"/>
              <a:ea typeface="Calibri"/>
              <a:cs typeface="Calibri"/>
              <a:sym typeface="Calibri"/>
            </a:endParaRPr>
          </a:p>
        </p:txBody>
      </p:sp>
      <p:sp>
        <p:nvSpPr>
          <p:cNvPr id="83" name="Google Shape;83;p4"/>
          <p:cNvSpPr/>
          <p:nvPr/>
        </p:nvSpPr>
        <p:spPr>
          <a:xfrm>
            <a:off x="365760" y="1097280"/>
            <a:ext cx="2651760" cy="2560320"/>
          </a:xfrm>
          <a:prstGeom prst="rect">
            <a:avLst/>
          </a:prstGeom>
          <a:solidFill>
            <a:srgbClr val="F8F7FC"/>
          </a:solidFill>
          <a:ln w="9525" cap="flat" cmpd="sng">
            <a:solidFill>
              <a:srgbClr val="E8E0F0"/>
            </a:solidFill>
            <a:prstDash val="solid"/>
            <a:round/>
            <a:headEnd type="none" w="sm" len="sm"/>
            <a:tailEnd type="none" w="sm" len="sm"/>
          </a:ln>
          <a:effectLst>
            <a:outerShdw blurRad="101600" dist="38100" dir="8100000" algn="bl" rotWithShape="0">
              <a:srgbClr val="000000">
                <a:alpha val="7843"/>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4"/>
          <p:cNvSpPr/>
          <p:nvPr/>
        </p:nvSpPr>
        <p:spPr>
          <a:xfrm>
            <a:off x="365760" y="1097280"/>
            <a:ext cx="1325880" cy="91440"/>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4"/>
          <p:cNvSpPr/>
          <p:nvPr/>
        </p:nvSpPr>
        <p:spPr>
          <a:xfrm>
            <a:off x="1691640" y="1097280"/>
            <a:ext cx="1325880" cy="91440"/>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4"/>
          <p:cNvSpPr/>
          <p:nvPr/>
        </p:nvSpPr>
        <p:spPr>
          <a:xfrm>
            <a:off x="457200" y="1371600"/>
            <a:ext cx="2468880" cy="8229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B3FA0"/>
              </a:buClr>
              <a:buSzPts val="3600"/>
              <a:buFont typeface="Calibri"/>
              <a:buNone/>
            </a:pPr>
            <a:r>
              <a:rPr lang="en-US" sz="3600" b="1" i="0" u="none" strike="noStrike" cap="none">
                <a:solidFill>
                  <a:srgbClr val="7B3FA0"/>
                </a:solidFill>
                <a:latin typeface="Calibri"/>
                <a:ea typeface="Calibri"/>
                <a:cs typeface="Calibri"/>
                <a:sym typeface="Calibri"/>
              </a:rPr>
              <a:t>$250B+</a:t>
            </a:r>
            <a:endParaRPr sz="3600" b="0" i="0" u="none" strike="noStrike" cap="none">
              <a:solidFill>
                <a:schemeClr val="dk1"/>
              </a:solidFill>
              <a:latin typeface="Calibri"/>
              <a:ea typeface="Calibri"/>
              <a:cs typeface="Calibri"/>
              <a:sym typeface="Calibri"/>
            </a:endParaRPr>
          </a:p>
        </p:txBody>
      </p:sp>
      <p:sp>
        <p:nvSpPr>
          <p:cNvPr id="87" name="Google Shape;87;p4"/>
          <p:cNvSpPr/>
          <p:nvPr/>
        </p:nvSpPr>
        <p:spPr>
          <a:xfrm>
            <a:off x="457200" y="2240280"/>
            <a:ext cx="2468880" cy="54864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1A1A2E"/>
              </a:buClr>
              <a:buSzPts val="1200"/>
              <a:buFont typeface="Calibri"/>
              <a:buNone/>
            </a:pPr>
            <a:r>
              <a:rPr lang="en-US" sz="1200" b="1" i="0" u="none" strike="noStrike" cap="none">
                <a:solidFill>
                  <a:srgbClr val="1A1A2E"/>
                </a:solidFill>
                <a:latin typeface="Calibri"/>
                <a:ea typeface="Calibri"/>
                <a:cs typeface="Calibri"/>
                <a:sym typeface="Calibri"/>
              </a:rPr>
              <a:t>Creator Economy</a:t>
            </a:r>
            <a:endParaRPr sz="1200" b="0" i="0" u="none" strike="noStrike" cap="none">
              <a:solidFill>
                <a:schemeClr val="dk1"/>
              </a:solidFill>
              <a:latin typeface="Calibri"/>
              <a:ea typeface="Calibri"/>
              <a:cs typeface="Calibri"/>
              <a:sym typeface="Calibri"/>
            </a:endParaRPr>
          </a:p>
          <a:p>
            <a:pPr marL="0" marR="0" lvl="0" indent="0" algn="ctr" rtl="0">
              <a:spcBef>
                <a:spcPts val="0"/>
              </a:spcBef>
              <a:spcAft>
                <a:spcPts val="0"/>
              </a:spcAft>
              <a:buClr>
                <a:srgbClr val="1A1A2E"/>
              </a:buClr>
              <a:buSzPts val="1200"/>
              <a:buFont typeface="Calibri"/>
              <a:buNone/>
            </a:pPr>
            <a:r>
              <a:rPr lang="en-US" sz="1200" b="1" i="0" u="none" strike="noStrike" cap="none">
                <a:solidFill>
                  <a:srgbClr val="1A1A2E"/>
                </a:solidFill>
                <a:latin typeface="Calibri"/>
                <a:ea typeface="Calibri"/>
                <a:cs typeface="Calibri"/>
                <a:sym typeface="Calibri"/>
              </a:rPr>
              <a:t>Global Market Size</a:t>
            </a:r>
            <a:endParaRPr sz="1200" b="0" i="0" u="none" strike="noStrike" cap="none">
              <a:solidFill>
                <a:schemeClr val="dk1"/>
              </a:solidFill>
              <a:latin typeface="Calibri"/>
              <a:ea typeface="Calibri"/>
              <a:cs typeface="Calibri"/>
              <a:sym typeface="Calibri"/>
            </a:endParaRPr>
          </a:p>
        </p:txBody>
      </p:sp>
      <p:sp>
        <p:nvSpPr>
          <p:cNvPr id="88" name="Google Shape;88;p4"/>
          <p:cNvSpPr/>
          <p:nvPr/>
        </p:nvSpPr>
        <p:spPr>
          <a:xfrm>
            <a:off x="457200" y="2834640"/>
            <a:ext cx="2468880" cy="54864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8888AA"/>
              </a:buClr>
              <a:buSzPts val="1000"/>
              <a:buFont typeface="Calibri"/>
              <a:buNone/>
            </a:pPr>
            <a:r>
              <a:rPr lang="en-US" sz="1000" b="0" i="1" u="none" strike="noStrike" cap="none">
                <a:solidFill>
                  <a:srgbClr val="8888AA"/>
                </a:solidFill>
                <a:latin typeface="Calibri"/>
                <a:ea typeface="Calibri"/>
                <a:cs typeface="Calibri"/>
                <a:sym typeface="Calibri"/>
              </a:rPr>
              <a:t>Expected to reach $480B by 2027</a:t>
            </a:r>
            <a:endParaRPr sz="1000" b="0" i="0" u="none" strike="noStrike" cap="none">
              <a:solidFill>
                <a:schemeClr val="dk1"/>
              </a:solidFill>
              <a:latin typeface="Calibri"/>
              <a:ea typeface="Calibri"/>
              <a:cs typeface="Calibri"/>
              <a:sym typeface="Calibri"/>
            </a:endParaRPr>
          </a:p>
        </p:txBody>
      </p:sp>
      <p:sp>
        <p:nvSpPr>
          <p:cNvPr id="89" name="Google Shape;89;p4"/>
          <p:cNvSpPr/>
          <p:nvPr/>
        </p:nvSpPr>
        <p:spPr>
          <a:xfrm>
            <a:off x="3246120" y="1097280"/>
            <a:ext cx="2651760" cy="2560320"/>
          </a:xfrm>
          <a:prstGeom prst="rect">
            <a:avLst/>
          </a:prstGeom>
          <a:solidFill>
            <a:srgbClr val="F8F7FC"/>
          </a:solidFill>
          <a:ln w="9525" cap="flat" cmpd="sng">
            <a:solidFill>
              <a:srgbClr val="E8E0F0"/>
            </a:solidFill>
            <a:prstDash val="solid"/>
            <a:round/>
            <a:headEnd type="none" w="sm" len="sm"/>
            <a:tailEnd type="none" w="sm" len="sm"/>
          </a:ln>
          <a:effectLst>
            <a:outerShdw blurRad="101600" dist="38100" dir="8100000" algn="bl" rotWithShape="0">
              <a:srgbClr val="000000">
                <a:alpha val="7843"/>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4"/>
          <p:cNvSpPr/>
          <p:nvPr/>
        </p:nvSpPr>
        <p:spPr>
          <a:xfrm>
            <a:off x="3246120" y="1097280"/>
            <a:ext cx="1325880" cy="91440"/>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4"/>
          <p:cNvSpPr/>
          <p:nvPr/>
        </p:nvSpPr>
        <p:spPr>
          <a:xfrm>
            <a:off x="4572000" y="1097280"/>
            <a:ext cx="1325880" cy="91440"/>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4"/>
          <p:cNvSpPr/>
          <p:nvPr/>
        </p:nvSpPr>
        <p:spPr>
          <a:xfrm>
            <a:off x="3337560" y="1371600"/>
            <a:ext cx="2468880" cy="8229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B3FA0"/>
              </a:buClr>
              <a:buSzPts val="3600"/>
              <a:buFont typeface="Calibri"/>
              <a:buNone/>
            </a:pPr>
            <a:r>
              <a:rPr lang="en-US" sz="3600" b="1" i="0" u="none" strike="noStrike" cap="none">
                <a:solidFill>
                  <a:srgbClr val="7B3FA0"/>
                </a:solidFill>
                <a:latin typeface="Calibri"/>
                <a:ea typeface="Calibri"/>
                <a:cs typeface="Calibri"/>
                <a:sym typeface="Calibri"/>
              </a:rPr>
              <a:t>50M+</a:t>
            </a:r>
            <a:endParaRPr sz="3600" b="0" i="0" u="none" strike="noStrike" cap="none">
              <a:solidFill>
                <a:schemeClr val="dk1"/>
              </a:solidFill>
              <a:latin typeface="Calibri"/>
              <a:ea typeface="Calibri"/>
              <a:cs typeface="Calibri"/>
              <a:sym typeface="Calibri"/>
            </a:endParaRPr>
          </a:p>
        </p:txBody>
      </p:sp>
      <p:sp>
        <p:nvSpPr>
          <p:cNvPr id="93" name="Google Shape;93;p4"/>
          <p:cNvSpPr/>
          <p:nvPr/>
        </p:nvSpPr>
        <p:spPr>
          <a:xfrm>
            <a:off x="3337560" y="2240280"/>
            <a:ext cx="2468880" cy="54864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1A1A2E"/>
              </a:buClr>
              <a:buSzPts val="1200"/>
              <a:buFont typeface="Calibri"/>
              <a:buNone/>
            </a:pPr>
            <a:r>
              <a:rPr lang="en-US" sz="1200" b="1" i="0" u="none" strike="noStrike" cap="none">
                <a:solidFill>
                  <a:srgbClr val="1A1A2E"/>
                </a:solidFill>
                <a:latin typeface="Calibri"/>
                <a:ea typeface="Calibri"/>
                <a:cs typeface="Calibri"/>
                <a:sym typeface="Calibri"/>
              </a:rPr>
              <a:t>Creators Globally</a:t>
            </a:r>
            <a:endParaRPr sz="1200" b="0" i="0" u="none" strike="noStrike" cap="none">
              <a:solidFill>
                <a:schemeClr val="dk1"/>
              </a:solidFill>
              <a:latin typeface="Calibri"/>
              <a:ea typeface="Calibri"/>
              <a:cs typeface="Calibri"/>
              <a:sym typeface="Calibri"/>
            </a:endParaRPr>
          </a:p>
          <a:p>
            <a:pPr marL="0" marR="0" lvl="0" indent="0" algn="ctr" rtl="0">
              <a:spcBef>
                <a:spcPts val="0"/>
              </a:spcBef>
              <a:spcAft>
                <a:spcPts val="0"/>
              </a:spcAft>
              <a:buClr>
                <a:srgbClr val="1A1A2E"/>
              </a:buClr>
              <a:buSzPts val="1200"/>
              <a:buFont typeface="Calibri"/>
              <a:buNone/>
            </a:pPr>
            <a:r>
              <a:rPr lang="en-US" sz="1200" b="1" i="0" u="none" strike="noStrike" cap="none">
                <a:solidFill>
                  <a:srgbClr val="1A1A2E"/>
                </a:solidFill>
                <a:latin typeface="Calibri"/>
                <a:ea typeface="Calibri"/>
                <a:cs typeface="Calibri"/>
                <a:sym typeface="Calibri"/>
              </a:rPr>
              <a:t>Seeking Financial Tools</a:t>
            </a:r>
            <a:endParaRPr sz="1200" b="0" i="0" u="none" strike="noStrike" cap="none">
              <a:solidFill>
                <a:schemeClr val="dk1"/>
              </a:solidFill>
              <a:latin typeface="Calibri"/>
              <a:ea typeface="Calibri"/>
              <a:cs typeface="Calibri"/>
              <a:sym typeface="Calibri"/>
            </a:endParaRPr>
          </a:p>
        </p:txBody>
      </p:sp>
      <p:sp>
        <p:nvSpPr>
          <p:cNvPr id="94" name="Google Shape;94;p4"/>
          <p:cNvSpPr/>
          <p:nvPr/>
        </p:nvSpPr>
        <p:spPr>
          <a:xfrm>
            <a:off x="3337560" y="2834640"/>
            <a:ext cx="2468880" cy="54864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8888AA"/>
              </a:buClr>
              <a:buSzPts val="1000"/>
              <a:buFont typeface="Calibri"/>
              <a:buNone/>
            </a:pPr>
            <a:r>
              <a:rPr lang="en-US" sz="1000" b="0" i="1" u="none" strike="noStrike" cap="none">
                <a:solidFill>
                  <a:srgbClr val="8888AA"/>
                </a:solidFill>
                <a:latin typeface="Calibri"/>
                <a:ea typeface="Calibri"/>
                <a:cs typeface="Calibri"/>
                <a:sym typeface="Calibri"/>
              </a:rPr>
              <a:t>Across YouTube, TikTok, Instagram &amp; more</a:t>
            </a:r>
            <a:endParaRPr sz="1000" b="0" i="0" u="none" strike="noStrike" cap="none">
              <a:solidFill>
                <a:schemeClr val="dk1"/>
              </a:solidFill>
              <a:latin typeface="Calibri"/>
              <a:ea typeface="Calibri"/>
              <a:cs typeface="Calibri"/>
              <a:sym typeface="Calibri"/>
            </a:endParaRPr>
          </a:p>
        </p:txBody>
      </p:sp>
      <p:sp>
        <p:nvSpPr>
          <p:cNvPr id="95" name="Google Shape;95;p4"/>
          <p:cNvSpPr/>
          <p:nvPr/>
        </p:nvSpPr>
        <p:spPr>
          <a:xfrm>
            <a:off x="6126480" y="1097280"/>
            <a:ext cx="2651760" cy="2560320"/>
          </a:xfrm>
          <a:prstGeom prst="rect">
            <a:avLst/>
          </a:prstGeom>
          <a:solidFill>
            <a:srgbClr val="F8F7FC"/>
          </a:solidFill>
          <a:ln w="9525" cap="flat" cmpd="sng">
            <a:solidFill>
              <a:srgbClr val="E8E0F0"/>
            </a:solidFill>
            <a:prstDash val="solid"/>
            <a:round/>
            <a:headEnd type="none" w="sm" len="sm"/>
            <a:tailEnd type="none" w="sm" len="sm"/>
          </a:ln>
          <a:effectLst>
            <a:outerShdw blurRad="101600" dist="38100" dir="8100000" algn="bl" rotWithShape="0">
              <a:srgbClr val="000000">
                <a:alpha val="7843"/>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4"/>
          <p:cNvSpPr/>
          <p:nvPr/>
        </p:nvSpPr>
        <p:spPr>
          <a:xfrm>
            <a:off x="6126480" y="1097280"/>
            <a:ext cx="1325880" cy="91440"/>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4"/>
          <p:cNvSpPr/>
          <p:nvPr/>
        </p:nvSpPr>
        <p:spPr>
          <a:xfrm>
            <a:off x="7452360" y="1097280"/>
            <a:ext cx="1325880" cy="91440"/>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4"/>
          <p:cNvSpPr/>
          <p:nvPr/>
        </p:nvSpPr>
        <p:spPr>
          <a:xfrm>
            <a:off x="6217920" y="1371600"/>
            <a:ext cx="2468880" cy="8229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B3FA0"/>
              </a:buClr>
              <a:buSzPts val="3600"/>
              <a:buFont typeface="Calibri"/>
              <a:buNone/>
            </a:pPr>
            <a:r>
              <a:rPr lang="en-US" sz="3600" b="1" i="0" u="none" strike="noStrike" cap="none">
                <a:solidFill>
                  <a:srgbClr val="7B3FA0"/>
                </a:solidFill>
                <a:latin typeface="Calibri"/>
                <a:ea typeface="Calibri"/>
                <a:cs typeface="Calibri"/>
                <a:sym typeface="Calibri"/>
              </a:rPr>
              <a:t>$1.8T</a:t>
            </a:r>
            <a:endParaRPr sz="3600" b="0" i="0" u="none" strike="noStrike" cap="none">
              <a:solidFill>
                <a:schemeClr val="dk1"/>
              </a:solidFill>
              <a:latin typeface="Calibri"/>
              <a:ea typeface="Calibri"/>
              <a:cs typeface="Calibri"/>
              <a:sym typeface="Calibri"/>
            </a:endParaRPr>
          </a:p>
        </p:txBody>
      </p:sp>
      <p:sp>
        <p:nvSpPr>
          <p:cNvPr id="99" name="Google Shape;99;p4"/>
          <p:cNvSpPr/>
          <p:nvPr/>
        </p:nvSpPr>
        <p:spPr>
          <a:xfrm>
            <a:off x="6217920" y="2240280"/>
            <a:ext cx="2468880" cy="54864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1A1A2E"/>
              </a:buClr>
              <a:buSzPts val="1200"/>
              <a:buFont typeface="Calibri"/>
              <a:buNone/>
            </a:pPr>
            <a:r>
              <a:rPr lang="en-US" sz="1200" b="1" i="0" u="none" strike="noStrike" cap="none">
                <a:solidFill>
                  <a:srgbClr val="1A1A2E"/>
                </a:solidFill>
                <a:latin typeface="Calibri"/>
                <a:ea typeface="Calibri"/>
                <a:cs typeface="Calibri"/>
                <a:sym typeface="Calibri"/>
              </a:rPr>
              <a:t>U.S. SMB Banking</a:t>
            </a:r>
            <a:endParaRPr sz="1200" b="0" i="0" u="none" strike="noStrike" cap="none">
              <a:solidFill>
                <a:schemeClr val="dk1"/>
              </a:solidFill>
              <a:latin typeface="Calibri"/>
              <a:ea typeface="Calibri"/>
              <a:cs typeface="Calibri"/>
              <a:sym typeface="Calibri"/>
            </a:endParaRPr>
          </a:p>
          <a:p>
            <a:pPr marL="0" marR="0" lvl="0" indent="0" algn="ctr" rtl="0">
              <a:spcBef>
                <a:spcPts val="0"/>
              </a:spcBef>
              <a:spcAft>
                <a:spcPts val="0"/>
              </a:spcAft>
              <a:buClr>
                <a:srgbClr val="1A1A2E"/>
              </a:buClr>
              <a:buSzPts val="1200"/>
              <a:buFont typeface="Calibri"/>
              <a:buNone/>
            </a:pPr>
            <a:r>
              <a:rPr lang="en-US" sz="1200" b="1" i="0" u="none" strike="noStrike" cap="none">
                <a:solidFill>
                  <a:srgbClr val="1A1A2E"/>
                </a:solidFill>
                <a:latin typeface="Calibri"/>
                <a:ea typeface="Calibri"/>
                <a:cs typeface="Calibri"/>
                <a:sym typeface="Calibri"/>
              </a:rPr>
              <a:t>Total Addressable Market</a:t>
            </a:r>
            <a:endParaRPr sz="1200" b="0" i="0" u="none" strike="noStrike" cap="none">
              <a:solidFill>
                <a:schemeClr val="dk1"/>
              </a:solidFill>
              <a:latin typeface="Calibri"/>
              <a:ea typeface="Calibri"/>
              <a:cs typeface="Calibri"/>
              <a:sym typeface="Calibri"/>
            </a:endParaRPr>
          </a:p>
        </p:txBody>
      </p:sp>
      <p:sp>
        <p:nvSpPr>
          <p:cNvPr id="100" name="Google Shape;100;p4"/>
          <p:cNvSpPr/>
          <p:nvPr/>
        </p:nvSpPr>
        <p:spPr>
          <a:xfrm>
            <a:off x="6217920" y="2834640"/>
            <a:ext cx="2468880" cy="54864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8888AA"/>
              </a:buClr>
              <a:buSzPts val="1000"/>
              <a:buFont typeface="Calibri"/>
              <a:buNone/>
            </a:pPr>
            <a:r>
              <a:rPr lang="en-US" sz="1000" b="0" i="1" u="none" strike="noStrike" cap="none">
                <a:solidFill>
                  <a:srgbClr val="8888AA"/>
                </a:solidFill>
                <a:latin typeface="Calibri"/>
                <a:ea typeface="Calibri"/>
                <a:cs typeface="Calibri"/>
                <a:sym typeface="Calibri"/>
              </a:rPr>
              <a:t>33M small businesses underserved</a:t>
            </a:r>
            <a:endParaRPr sz="1000" b="0" i="0" u="none" strike="noStrike" cap="none">
              <a:solidFill>
                <a:schemeClr val="dk1"/>
              </a:solidFill>
              <a:latin typeface="Calibri"/>
              <a:ea typeface="Calibri"/>
              <a:cs typeface="Calibri"/>
              <a:sym typeface="Calibri"/>
            </a:endParaRPr>
          </a:p>
        </p:txBody>
      </p:sp>
      <p:sp>
        <p:nvSpPr>
          <p:cNvPr id="101" name="Google Shape;101;p4"/>
          <p:cNvSpPr/>
          <p:nvPr/>
        </p:nvSpPr>
        <p:spPr>
          <a:xfrm>
            <a:off x="548640" y="3858768"/>
            <a:ext cx="8046720" cy="822960"/>
          </a:xfrm>
          <a:prstGeom prst="rect">
            <a:avLst/>
          </a:prstGeom>
          <a:noFill/>
          <a:ln>
            <a:noFill/>
          </a:ln>
        </p:spPr>
        <p:txBody>
          <a:bodyPr spcFirstLastPara="1" wrap="square" lIns="91425" tIns="45700" rIns="91425" bIns="45700" anchor="ctr" anchorCtr="0">
            <a:noAutofit/>
          </a:bodyPr>
          <a:lstStyle/>
          <a:p>
            <a:pPr marL="0" marR="0" lvl="0" indent="0" algn="ctr" rtl="0">
              <a:lnSpc>
                <a:spcPct val="140000"/>
              </a:lnSpc>
              <a:spcBef>
                <a:spcPts val="0"/>
              </a:spcBef>
              <a:spcAft>
                <a:spcPts val="0"/>
              </a:spcAft>
              <a:buClr>
                <a:srgbClr val="FFFFFF"/>
              </a:buClr>
              <a:buSzPts val="1200"/>
              <a:buFont typeface="Calibri"/>
              <a:buNone/>
            </a:pPr>
            <a:r>
              <a:rPr lang="en-US" sz="1200" b="0" i="0" u="none" strike="noStrike" cap="none">
                <a:solidFill>
                  <a:schemeClr val="dk1"/>
                </a:solidFill>
                <a:latin typeface="Calibri"/>
                <a:ea typeface="Calibri"/>
                <a:cs typeface="Calibri"/>
                <a:sym typeface="Calibri"/>
              </a:rPr>
              <a:t>Vadera Capital targets the intersection of the creator economy and underserved SMB banking —</a:t>
            </a:r>
            <a:endParaRPr sz="1200" b="0" i="0" u="none" strike="noStrike" cap="none">
              <a:solidFill>
                <a:schemeClr val="dk1"/>
              </a:solidFill>
              <a:latin typeface="Calibri"/>
              <a:ea typeface="Calibri"/>
              <a:cs typeface="Calibri"/>
              <a:sym typeface="Calibri"/>
            </a:endParaRPr>
          </a:p>
          <a:p>
            <a:pPr marL="0" marR="0" lvl="0" indent="0" algn="ctr" rtl="0">
              <a:lnSpc>
                <a:spcPct val="140000"/>
              </a:lnSpc>
              <a:spcBef>
                <a:spcPts val="0"/>
              </a:spcBef>
              <a:spcAft>
                <a:spcPts val="0"/>
              </a:spcAft>
              <a:buClr>
                <a:srgbClr val="FFFFFF"/>
              </a:buClr>
              <a:buSzPts val="1200"/>
              <a:buFont typeface="Calibri"/>
              <a:buNone/>
            </a:pPr>
            <a:r>
              <a:rPr lang="en-US" sz="1200" b="0" i="0" u="none" strike="noStrike" cap="none">
                <a:solidFill>
                  <a:schemeClr val="dk1"/>
                </a:solidFill>
                <a:latin typeface="Calibri"/>
                <a:ea typeface="Calibri"/>
                <a:cs typeface="Calibri"/>
                <a:sym typeface="Calibri"/>
              </a:rPr>
              <a:t>a combined serviceable market exceeding $500B globally</a:t>
            </a:r>
            <a:r>
              <a:rPr lang="en-US" sz="1200">
                <a:solidFill>
                  <a:schemeClr val="dk1"/>
                </a:solidFill>
                <a:latin typeface="Calibri"/>
                <a:ea typeface="Calibri"/>
                <a:cs typeface="Calibri"/>
                <a:sym typeface="Calibri"/>
              </a:rPr>
              <a:t>. </a:t>
            </a:r>
            <a:r>
              <a:rPr lang="en-US" sz="1100">
                <a:solidFill>
                  <a:schemeClr val="dk1"/>
                </a:solidFill>
              </a:rPr>
              <a:t>Legacy banks are not built for creators, while modern financial infrastructure now enables specialized platforms like Vadera to emerge.</a:t>
            </a:r>
            <a:endParaRPr sz="1200" b="0" i="0" u="none" strike="noStrike" cap="none">
              <a:solidFill>
                <a:schemeClr val="dk1"/>
              </a:solidFill>
              <a:latin typeface="Calibri"/>
              <a:ea typeface="Calibri"/>
              <a:cs typeface="Calibri"/>
              <a:sym typeface="Calibri"/>
            </a:endParaRPr>
          </a:p>
        </p:txBody>
      </p:sp>
      <p:pic>
        <p:nvPicPr>
          <p:cNvPr id="102" name="Google Shape;102;p4" title="Logo-Gradient-Transparent.png"/>
          <p:cNvPicPr preferRelativeResize="0"/>
          <p:nvPr/>
        </p:nvPicPr>
        <p:blipFill>
          <a:blip r:embed="rId3">
            <a:alphaModFix/>
          </a:blip>
          <a:stretch>
            <a:fillRect/>
          </a:stretch>
        </p:blipFill>
        <p:spPr>
          <a:xfrm>
            <a:off x="8594925" y="4573518"/>
            <a:ext cx="484776" cy="53855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07"/>
        <p:cNvGrpSpPr/>
        <p:nvPr/>
      </p:nvGrpSpPr>
      <p:grpSpPr>
        <a:xfrm>
          <a:off x="0" y="0"/>
          <a:ext cx="0" cy="0"/>
          <a:chOff x="0" y="0"/>
          <a:chExt cx="0" cy="0"/>
        </a:xfrm>
      </p:grpSpPr>
      <p:sp>
        <p:nvSpPr>
          <p:cNvPr id="108" name="Google Shape;108;p5"/>
          <p:cNvSpPr/>
          <p:nvPr/>
        </p:nvSpPr>
        <p:spPr>
          <a:xfrm>
            <a:off x="0" y="0"/>
            <a:ext cx="4572000" cy="164592"/>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5"/>
          <p:cNvSpPr/>
          <p:nvPr/>
        </p:nvSpPr>
        <p:spPr>
          <a:xfrm>
            <a:off x="4572000" y="0"/>
            <a:ext cx="4572000" cy="164592"/>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5"/>
          <p:cNvSpPr/>
          <p:nvPr/>
        </p:nvSpPr>
        <p:spPr>
          <a:xfrm>
            <a:off x="751750" y="372424"/>
            <a:ext cx="7770000" cy="474900"/>
          </a:xfrm>
          <a:prstGeom prst="rect">
            <a:avLst/>
          </a:prstGeom>
          <a:noFill/>
          <a:ln>
            <a:noFill/>
          </a:ln>
        </p:spPr>
        <p:txBody>
          <a:bodyPr spcFirstLastPara="1" wrap="square" lIns="86325" tIns="43150" rIns="86325" bIns="43150" anchor="ctr" anchorCtr="0">
            <a:noAutofit/>
          </a:bodyPr>
          <a:lstStyle/>
          <a:p>
            <a:pPr marL="0" marR="0" lvl="0" indent="0" algn="l" rtl="0">
              <a:spcBef>
                <a:spcPts val="0"/>
              </a:spcBef>
              <a:spcAft>
                <a:spcPts val="0"/>
              </a:spcAft>
              <a:buClr>
                <a:srgbClr val="1A1A2E"/>
              </a:buClr>
              <a:buSzPts val="3021"/>
              <a:buFont typeface="Calibri"/>
              <a:buNone/>
            </a:pPr>
            <a:r>
              <a:rPr lang="en-US" sz="3021" b="1" i="0" u="none" strike="noStrike" cap="none">
                <a:solidFill>
                  <a:srgbClr val="1A1A2E"/>
                </a:solidFill>
                <a:latin typeface="Calibri"/>
                <a:ea typeface="Calibri"/>
                <a:cs typeface="Calibri"/>
                <a:sym typeface="Calibri"/>
              </a:rPr>
              <a:t>Product Suite</a:t>
            </a:r>
            <a:endParaRPr sz="3021" b="0" i="0" u="none" strike="noStrike" cap="none">
              <a:solidFill>
                <a:schemeClr val="dk1"/>
              </a:solidFill>
              <a:latin typeface="Calibri"/>
              <a:ea typeface="Calibri"/>
              <a:cs typeface="Calibri"/>
              <a:sym typeface="Calibri"/>
            </a:endParaRPr>
          </a:p>
        </p:txBody>
      </p:sp>
      <p:sp>
        <p:nvSpPr>
          <p:cNvPr id="111" name="Google Shape;111;p5"/>
          <p:cNvSpPr/>
          <p:nvPr/>
        </p:nvSpPr>
        <p:spPr>
          <a:xfrm>
            <a:off x="751750" y="890421"/>
            <a:ext cx="7770000" cy="302100"/>
          </a:xfrm>
          <a:prstGeom prst="rect">
            <a:avLst/>
          </a:prstGeom>
          <a:noFill/>
          <a:ln>
            <a:noFill/>
          </a:ln>
        </p:spPr>
        <p:txBody>
          <a:bodyPr spcFirstLastPara="1" wrap="square" lIns="86325" tIns="43150" rIns="86325" bIns="43150" anchor="ctr" anchorCtr="0">
            <a:noAutofit/>
          </a:bodyPr>
          <a:lstStyle/>
          <a:p>
            <a:pPr marL="0" marR="0" lvl="0" indent="0" algn="l" rtl="0">
              <a:spcBef>
                <a:spcPts val="0"/>
              </a:spcBef>
              <a:spcAft>
                <a:spcPts val="0"/>
              </a:spcAft>
              <a:buClr>
                <a:srgbClr val="4A4A6A"/>
              </a:buClr>
              <a:buSzPts val="1322"/>
              <a:buFont typeface="Calibri"/>
              <a:buNone/>
            </a:pPr>
            <a:r>
              <a:rPr lang="en-US" sz="1322" b="0" i="0" u="none" strike="noStrike" cap="none">
                <a:solidFill>
                  <a:srgbClr val="4A4A6A"/>
                </a:solidFill>
                <a:latin typeface="Calibri"/>
                <a:ea typeface="Calibri"/>
                <a:cs typeface="Calibri"/>
                <a:sym typeface="Calibri"/>
              </a:rPr>
              <a:t>A full-stack </a:t>
            </a:r>
            <a:r>
              <a:rPr lang="en-US" sz="1322">
                <a:solidFill>
                  <a:srgbClr val="4A4A6A"/>
                </a:solidFill>
                <a:latin typeface="Calibri"/>
                <a:ea typeface="Calibri"/>
                <a:cs typeface="Calibri"/>
                <a:sym typeface="Calibri"/>
              </a:rPr>
              <a:t>financial</a:t>
            </a:r>
            <a:r>
              <a:rPr lang="en-US" sz="1322" b="0" i="0" u="none" strike="noStrike" cap="none">
                <a:solidFill>
                  <a:srgbClr val="4A4A6A"/>
                </a:solidFill>
                <a:latin typeface="Calibri"/>
                <a:ea typeface="Calibri"/>
                <a:cs typeface="Calibri"/>
                <a:sym typeface="Calibri"/>
              </a:rPr>
              <a:t> experience designed for the digital economy.</a:t>
            </a:r>
            <a:endParaRPr sz="1322" b="0" i="0" u="none" strike="noStrike" cap="none">
              <a:solidFill>
                <a:schemeClr val="dk1"/>
              </a:solidFill>
              <a:latin typeface="Calibri"/>
              <a:ea typeface="Calibri"/>
              <a:cs typeface="Calibri"/>
              <a:sym typeface="Calibri"/>
            </a:endParaRPr>
          </a:p>
        </p:txBody>
      </p:sp>
      <p:sp>
        <p:nvSpPr>
          <p:cNvPr id="112" name="Google Shape;112;p5"/>
          <p:cNvSpPr/>
          <p:nvPr/>
        </p:nvSpPr>
        <p:spPr>
          <a:xfrm>
            <a:off x="622251" y="1365252"/>
            <a:ext cx="2503800" cy="1424400"/>
          </a:xfrm>
          <a:prstGeom prst="rect">
            <a:avLst/>
          </a:prstGeom>
          <a:solidFill>
            <a:srgbClr val="F8F7FC"/>
          </a:solidFill>
          <a:ln w="9000" cap="flat" cmpd="sng">
            <a:solidFill>
              <a:srgbClr val="E8E0F0"/>
            </a:solidFill>
            <a:prstDash val="solid"/>
            <a:round/>
            <a:headEnd type="none" w="sm" len="sm"/>
            <a:tailEnd type="none" w="sm" len="sm"/>
          </a:ln>
          <a:effectLst>
            <a:outerShdw blurRad="95926" dist="35972" dir="8100000" algn="bl" rotWithShape="0">
              <a:srgbClr val="000000">
                <a:alpha val="7843"/>
              </a:srgbClr>
            </a:outerShdw>
          </a:effectLst>
        </p:spPr>
        <p:txBody>
          <a:bodyPr spcFirstLastPara="1" wrap="square" lIns="86325" tIns="86325" rIns="86325" bIns="86325" anchor="ctr" anchorCtr="0">
            <a:noAutofit/>
          </a:bodyPr>
          <a:lstStyle/>
          <a:p>
            <a:pPr marL="0" lvl="0" indent="0" algn="l" rtl="0">
              <a:spcBef>
                <a:spcPts val="0"/>
              </a:spcBef>
              <a:spcAft>
                <a:spcPts val="0"/>
              </a:spcAft>
              <a:buNone/>
            </a:pPr>
            <a:endParaRPr/>
          </a:p>
        </p:txBody>
      </p:sp>
      <p:sp>
        <p:nvSpPr>
          <p:cNvPr id="113" name="Google Shape;113;p5"/>
          <p:cNvSpPr/>
          <p:nvPr/>
        </p:nvSpPr>
        <p:spPr>
          <a:xfrm>
            <a:off x="622251" y="1365252"/>
            <a:ext cx="86400" cy="1424400"/>
          </a:xfrm>
          <a:prstGeom prst="rect">
            <a:avLst/>
          </a:prstGeom>
          <a:solidFill>
            <a:srgbClr val="7B3FA0"/>
          </a:solidFill>
          <a:ln>
            <a:noFill/>
          </a:ln>
        </p:spPr>
        <p:txBody>
          <a:bodyPr spcFirstLastPara="1" wrap="square" lIns="86325" tIns="86325" rIns="86325" bIns="86325" anchor="ctr" anchorCtr="0">
            <a:noAutofit/>
          </a:bodyPr>
          <a:lstStyle/>
          <a:p>
            <a:pPr marL="0" lvl="0" indent="0" algn="l" rtl="0">
              <a:spcBef>
                <a:spcPts val="0"/>
              </a:spcBef>
              <a:spcAft>
                <a:spcPts val="0"/>
              </a:spcAft>
              <a:buNone/>
            </a:pPr>
            <a:endParaRPr/>
          </a:p>
        </p:txBody>
      </p:sp>
      <p:pic>
        <p:nvPicPr>
          <p:cNvPr id="114" name="Google Shape;114;p5" descr="preencoded.png"/>
          <p:cNvPicPr preferRelativeResize="0"/>
          <p:nvPr/>
        </p:nvPicPr>
        <p:blipFill rotWithShape="1">
          <a:blip r:embed="rId3">
            <a:alphaModFix/>
          </a:blip>
          <a:srcRect/>
          <a:stretch/>
        </p:blipFill>
        <p:spPr>
          <a:xfrm>
            <a:off x="812183" y="1520651"/>
            <a:ext cx="328065" cy="328065"/>
          </a:xfrm>
          <a:prstGeom prst="rect">
            <a:avLst/>
          </a:prstGeom>
          <a:noFill/>
          <a:ln>
            <a:noFill/>
          </a:ln>
        </p:spPr>
      </p:pic>
      <p:sp>
        <p:nvSpPr>
          <p:cNvPr id="115" name="Google Shape;115;p5"/>
          <p:cNvSpPr/>
          <p:nvPr/>
        </p:nvSpPr>
        <p:spPr>
          <a:xfrm>
            <a:off x="1243849" y="1494751"/>
            <a:ext cx="1812900" cy="328200"/>
          </a:xfrm>
          <a:prstGeom prst="rect">
            <a:avLst/>
          </a:prstGeom>
          <a:noFill/>
          <a:ln>
            <a:noFill/>
          </a:ln>
        </p:spPr>
        <p:txBody>
          <a:bodyPr spcFirstLastPara="1" wrap="square" lIns="86325" tIns="43150" rIns="86325" bIns="43150" anchor="ctr" anchorCtr="0">
            <a:noAutofit/>
          </a:bodyPr>
          <a:lstStyle/>
          <a:p>
            <a:pPr marL="0" marR="0" lvl="0" indent="0" algn="l" rtl="0">
              <a:spcBef>
                <a:spcPts val="0"/>
              </a:spcBef>
              <a:spcAft>
                <a:spcPts val="0"/>
              </a:spcAft>
              <a:buClr>
                <a:srgbClr val="1A1A2E"/>
              </a:buClr>
              <a:buSzPts val="1133"/>
              <a:buFont typeface="Calibri"/>
              <a:buNone/>
            </a:pPr>
            <a:r>
              <a:rPr lang="en-US" sz="1133" b="1" i="0" u="none" strike="noStrike" cap="none">
                <a:solidFill>
                  <a:srgbClr val="1A1A2E"/>
                </a:solidFill>
                <a:latin typeface="Calibri"/>
                <a:ea typeface="Calibri"/>
                <a:cs typeface="Calibri"/>
                <a:sym typeface="Calibri"/>
              </a:rPr>
              <a:t>FDIC-Insured Accounts</a:t>
            </a:r>
            <a:endParaRPr sz="1133" b="0" i="0" u="none" strike="noStrike" cap="none">
              <a:solidFill>
                <a:schemeClr val="dk1"/>
              </a:solidFill>
              <a:latin typeface="Calibri"/>
              <a:ea typeface="Calibri"/>
              <a:cs typeface="Calibri"/>
              <a:sym typeface="Calibri"/>
            </a:endParaRPr>
          </a:p>
        </p:txBody>
      </p:sp>
      <p:sp>
        <p:nvSpPr>
          <p:cNvPr id="116" name="Google Shape;116;p5"/>
          <p:cNvSpPr/>
          <p:nvPr/>
        </p:nvSpPr>
        <p:spPr>
          <a:xfrm>
            <a:off x="1243849" y="1840082"/>
            <a:ext cx="1812900" cy="777000"/>
          </a:xfrm>
          <a:prstGeom prst="rect">
            <a:avLst/>
          </a:prstGeom>
          <a:noFill/>
          <a:ln>
            <a:noFill/>
          </a:ln>
        </p:spPr>
        <p:txBody>
          <a:bodyPr spcFirstLastPara="1" wrap="square" lIns="86325" tIns="43150" rIns="86325" bIns="43150" anchor="ctr" anchorCtr="0">
            <a:noAutofit/>
          </a:bodyPr>
          <a:lstStyle/>
          <a:p>
            <a:pPr marL="0" marR="0" lvl="0" indent="0" algn="l" rtl="0">
              <a:lnSpc>
                <a:spcPct val="130000"/>
              </a:lnSpc>
              <a:spcBef>
                <a:spcPts val="0"/>
              </a:spcBef>
              <a:spcAft>
                <a:spcPts val="0"/>
              </a:spcAft>
              <a:buClr>
                <a:srgbClr val="4A4A6A"/>
              </a:buClr>
              <a:buSzPts val="944"/>
              <a:buFont typeface="Calibri"/>
              <a:buNone/>
            </a:pPr>
            <a:r>
              <a:rPr lang="en-US" sz="944" b="0" i="0" u="none" strike="noStrike" cap="none">
                <a:solidFill>
                  <a:srgbClr val="4A4A6A"/>
                </a:solidFill>
                <a:latin typeface="Calibri"/>
                <a:ea typeface="Calibri"/>
                <a:cs typeface="Calibri"/>
                <a:sym typeface="Calibri"/>
              </a:rPr>
              <a:t>Up to $3M coverage via sweep network. Business &amp; personal accounts.</a:t>
            </a:r>
            <a:endParaRPr sz="944" b="0" i="0" u="none" strike="noStrike" cap="none">
              <a:solidFill>
                <a:schemeClr val="dk1"/>
              </a:solidFill>
              <a:latin typeface="Calibri"/>
              <a:ea typeface="Calibri"/>
              <a:cs typeface="Calibri"/>
              <a:sym typeface="Calibri"/>
            </a:endParaRPr>
          </a:p>
        </p:txBody>
      </p:sp>
      <p:sp>
        <p:nvSpPr>
          <p:cNvPr id="117" name="Google Shape;117;p5"/>
          <p:cNvSpPr/>
          <p:nvPr/>
        </p:nvSpPr>
        <p:spPr>
          <a:xfrm>
            <a:off x="3298575" y="1365252"/>
            <a:ext cx="2503800" cy="1424400"/>
          </a:xfrm>
          <a:prstGeom prst="rect">
            <a:avLst/>
          </a:prstGeom>
          <a:solidFill>
            <a:srgbClr val="F8F7FC"/>
          </a:solidFill>
          <a:ln w="9000" cap="flat" cmpd="sng">
            <a:solidFill>
              <a:srgbClr val="E8E0F0"/>
            </a:solidFill>
            <a:prstDash val="solid"/>
            <a:round/>
            <a:headEnd type="none" w="sm" len="sm"/>
            <a:tailEnd type="none" w="sm" len="sm"/>
          </a:ln>
          <a:effectLst>
            <a:outerShdw blurRad="95926" dist="35972" dir="8100000" algn="bl" rotWithShape="0">
              <a:srgbClr val="000000">
                <a:alpha val="7843"/>
              </a:srgbClr>
            </a:outerShdw>
          </a:effectLst>
        </p:spPr>
        <p:txBody>
          <a:bodyPr spcFirstLastPara="1" wrap="square" lIns="86325" tIns="86325" rIns="86325" bIns="86325" anchor="ctr" anchorCtr="0">
            <a:noAutofit/>
          </a:bodyPr>
          <a:lstStyle/>
          <a:p>
            <a:pPr marL="0" lvl="0" indent="0" algn="l" rtl="0">
              <a:spcBef>
                <a:spcPts val="0"/>
              </a:spcBef>
              <a:spcAft>
                <a:spcPts val="0"/>
              </a:spcAft>
              <a:buNone/>
            </a:pPr>
            <a:endParaRPr/>
          </a:p>
        </p:txBody>
      </p:sp>
      <p:sp>
        <p:nvSpPr>
          <p:cNvPr id="118" name="Google Shape;118;p5"/>
          <p:cNvSpPr/>
          <p:nvPr/>
        </p:nvSpPr>
        <p:spPr>
          <a:xfrm>
            <a:off x="3298575" y="1365252"/>
            <a:ext cx="86400" cy="1424400"/>
          </a:xfrm>
          <a:prstGeom prst="rect">
            <a:avLst/>
          </a:prstGeom>
          <a:solidFill>
            <a:srgbClr val="7B3FA0"/>
          </a:solidFill>
          <a:ln>
            <a:noFill/>
          </a:ln>
        </p:spPr>
        <p:txBody>
          <a:bodyPr spcFirstLastPara="1" wrap="square" lIns="86325" tIns="86325" rIns="86325" bIns="86325" anchor="ctr" anchorCtr="0">
            <a:noAutofit/>
          </a:bodyPr>
          <a:lstStyle/>
          <a:p>
            <a:pPr marL="0" lvl="0" indent="0" algn="l" rtl="0">
              <a:spcBef>
                <a:spcPts val="0"/>
              </a:spcBef>
              <a:spcAft>
                <a:spcPts val="0"/>
              </a:spcAft>
              <a:buNone/>
            </a:pPr>
            <a:endParaRPr/>
          </a:p>
        </p:txBody>
      </p:sp>
      <p:pic>
        <p:nvPicPr>
          <p:cNvPr id="119" name="Google Shape;119;p5" descr="preencoded.png"/>
          <p:cNvPicPr preferRelativeResize="0"/>
          <p:nvPr/>
        </p:nvPicPr>
        <p:blipFill rotWithShape="1">
          <a:blip r:embed="rId4">
            <a:alphaModFix/>
          </a:blip>
          <a:srcRect/>
          <a:stretch/>
        </p:blipFill>
        <p:spPr>
          <a:xfrm>
            <a:off x="3488508" y="1520651"/>
            <a:ext cx="328065" cy="328065"/>
          </a:xfrm>
          <a:prstGeom prst="rect">
            <a:avLst/>
          </a:prstGeom>
          <a:noFill/>
          <a:ln>
            <a:noFill/>
          </a:ln>
        </p:spPr>
      </p:pic>
      <p:sp>
        <p:nvSpPr>
          <p:cNvPr id="120" name="Google Shape;120;p5"/>
          <p:cNvSpPr/>
          <p:nvPr/>
        </p:nvSpPr>
        <p:spPr>
          <a:xfrm>
            <a:off x="3920173" y="1494751"/>
            <a:ext cx="1812900" cy="328200"/>
          </a:xfrm>
          <a:prstGeom prst="rect">
            <a:avLst/>
          </a:prstGeom>
          <a:noFill/>
          <a:ln>
            <a:noFill/>
          </a:ln>
        </p:spPr>
        <p:txBody>
          <a:bodyPr spcFirstLastPara="1" wrap="square" lIns="86325" tIns="43150" rIns="86325" bIns="43150" anchor="ctr" anchorCtr="0">
            <a:noAutofit/>
          </a:bodyPr>
          <a:lstStyle/>
          <a:p>
            <a:pPr marL="0" marR="0" lvl="0" indent="0" algn="l" rtl="0">
              <a:spcBef>
                <a:spcPts val="0"/>
              </a:spcBef>
              <a:spcAft>
                <a:spcPts val="0"/>
              </a:spcAft>
              <a:buClr>
                <a:srgbClr val="1A1A2E"/>
              </a:buClr>
              <a:buSzPts val="1133"/>
              <a:buFont typeface="Calibri"/>
              <a:buNone/>
            </a:pPr>
            <a:r>
              <a:rPr lang="en-US" sz="1133" b="1" i="0" u="none" strike="noStrike" cap="none">
                <a:solidFill>
                  <a:srgbClr val="1A1A2E"/>
                </a:solidFill>
                <a:latin typeface="Calibri"/>
                <a:ea typeface="Calibri"/>
                <a:cs typeface="Calibri"/>
                <a:sym typeface="Calibri"/>
              </a:rPr>
              <a:t>Debit Card</a:t>
            </a:r>
            <a:endParaRPr sz="1133" b="0" i="0" u="none" strike="noStrike" cap="none">
              <a:solidFill>
                <a:schemeClr val="dk1"/>
              </a:solidFill>
              <a:latin typeface="Calibri"/>
              <a:ea typeface="Calibri"/>
              <a:cs typeface="Calibri"/>
              <a:sym typeface="Calibri"/>
            </a:endParaRPr>
          </a:p>
        </p:txBody>
      </p:sp>
      <p:sp>
        <p:nvSpPr>
          <p:cNvPr id="121" name="Google Shape;121;p5"/>
          <p:cNvSpPr/>
          <p:nvPr/>
        </p:nvSpPr>
        <p:spPr>
          <a:xfrm>
            <a:off x="3920173" y="1840082"/>
            <a:ext cx="1812900" cy="777000"/>
          </a:xfrm>
          <a:prstGeom prst="rect">
            <a:avLst/>
          </a:prstGeom>
          <a:noFill/>
          <a:ln>
            <a:noFill/>
          </a:ln>
        </p:spPr>
        <p:txBody>
          <a:bodyPr spcFirstLastPara="1" wrap="square" lIns="86325" tIns="43150" rIns="86325" bIns="43150" anchor="ctr" anchorCtr="0">
            <a:noAutofit/>
          </a:bodyPr>
          <a:lstStyle/>
          <a:p>
            <a:pPr marL="0" marR="0" lvl="0" indent="0" algn="l" rtl="0">
              <a:lnSpc>
                <a:spcPct val="130000"/>
              </a:lnSpc>
              <a:spcBef>
                <a:spcPts val="0"/>
              </a:spcBef>
              <a:spcAft>
                <a:spcPts val="0"/>
              </a:spcAft>
              <a:buClr>
                <a:srgbClr val="4A4A6A"/>
              </a:buClr>
              <a:buSzPts val="944"/>
              <a:buFont typeface="Calibri"/>
              <a:buNone/>
            </a:pPr>
            <a:r>
              <a:rPr lang="en-US" sz="944" b="0" i="0" u="none" strike="noStrike" cap="none">
                <a:solidFill>
                  <a:srgbClr val="4A4A6A"/>
                </a:solidFill>
                <a:latin typeface="Calibri"/>
                <a:ea typeface="Calibri"/>
                <a:cs typeface="Calibri"/>
                <a:sym typeface="Calibri"/>
              </a:rPr>
              <a:t>Visa® or Mastercard® debit card with modern controls &amp; instant notifications.</a:t>
            </a:r>
            <a:endParaRPr sz="944" b="0" i="0" u="none" strike="noStrike" cap="none">
              <a:solidFill>
                <a:schemeClr val="dk1"/>
              </a:solidFill>
              <a:latin typeface="Calibri"/>
              <a:ea typeface="Calibri"/>
              <a:cs typeface="Calibri"/>
              <a:sym typeface="Calibri"/>
            </a:endParaRPr>
          </a:p>
        </p:txBody>
      </p:sp>
      <p:sp>
        <p:nvSpPr>
          <p:cNvPr id="122" name="Google Shape;122;p5"/>
          <p:cNvSpPr/>
          <p:nvPr/>
        </p:nvSpPr>
        <p:spPr>
          <a:xfrm>
            <a:off x="5974900" y="1365252"/>
            <a:ext cx="2503800" cy="1424400"/>
          </a:xfrm>
          <a:prstGeom prst="rect">
            <a:avLst/>
          </a:prstGeom>
          <a:solidFill>
            <a:srgbClr val="F8F7FC"/>
          </a:solidFill>
          <a:ln w="9000" cap="flat" cmpd="sng">
            <a:solidFill>
              <a:srgbClr val="E8E0F0"/>
            </a:solidFill>
            <a:prstDash val="solid"/>
            <a:round/>
            <a:headEnd type="none" w="sm" len="sm"/>
            <a:tailEnd type="none" w="sm" len="sm"/>
          </a:ln>
          <a:effectLst>
            <a:outerShdw blurRad="95926" dist="35972" dir="8100000" algn="bl" rotWithShape="0">
              <a:srgbClr val="000000">
                <a:alpha val="7843"/>
              </a:srgbClr>
            </a:outerShdw>
          </a:effectLst>
        </p:spPr>
        <p:txBody>
          <a:bodyPr spcFirstLastPara="1" wrap="square" lIns="86325" tIns="86325" rIns="86325" bIns="86325" anchor="ctr" anchorCtr="0">
            <a:noAutofit/>
          </a:bodyPr>
          <a:lstStyle/>
          <a:p>
            <a:pPr marL="0" lvl="0" indent="0" algn="l" rtl="0">
              <a:spcBef>
                <a:spcPts val="0"/>
              </a:spcBef>
              <a:spcAft>
                <a:spcPts val="0"/>
              </a:spcAft>
              <a:buNone/>
            </a:pPr>
            <a:endParaRPr/>
          </a:p>
        </p:txBody>
      </p:sp>
      <p:sp>
        <p:nvSpPr>
          <p:cNvPr id="123" name="Google Shape;123;p5"/>
          <p:cNvSpPr/>
          <p:nvPr/>
        </p:nvSpPr>
        <p:spPr>
          <a:xfrm>
            <a:off x="5974900" y="1365252"/>
            <a:ext cx="86400" cy="1424400"/>
          </a:xfrm>
          <a:prstGeom prst="rect">
            <a:avLst/>
          </a:prstGeom>
          <a:solidFill>
            <a:srgbClr val="7B3FA0"/>
          </a:solidFill>
          <a:ln>
            <a:noFill/>
          </a:ln>
        </p:spPr>
        <p:txBody>
          <a:bodyPr spcFirstLastPara="1" wrap="square" lIns="86325" tIns="86325" rIns="86325" bIns="86325" anchor="ctr" anchorCtr="0">
            <a:noAutofit/>
          </a:bodyPr>
          <a:lstStyle/>
          <a:p>
            <a:pPr marL="0" lvl="0" indent="0" algn="l" rtl="0">
              <a:spcBef>
                <a:spcPts val="0"/>
              </a:spcBef>
              <a:spcAft>
                <a:spcPts val="0"/>
              </a:spcAft>
              <a:buNone/>
            </a:pPr>
            <a:endParaRPr/>
          </a:p>
        </p:txBody>
      </p:sp>
      <p:pic>
        <p:nvPicPr>
          <p:cNvPr id="124" name="Google Shape;124;p5" descr="preencoded.png"/>
          <p:cNvPicPr preferRelativeResize="0"/>
          <p:nvPr/>
        </p:nvPicPr>
        <p:blipFill rotWithShape="1">
          <a:blip r:embed="rId5">
            <a:alphaModFix/>
          </a:blip>
          <a:srcRect/>
          <a:stretch/>
        </p:blipFill>
        <p:spPr>
          <a:xfrm>
            <a:off x="6164833" y="1520651"/>
            <a:ext cx="328065" cy="328065"/>
          </a:xfrm>
          <a:prstGeom prst="rect">
            <a:avLst/>
          </a:prstGeom>
          <a:noFill/>
          <a:ln>
            <a:noFill/>
          </a:ln>
        </p:spPr>
      </p:pic>
      <p:sp>
        <p:nvSpPr>
          <p:cNvPr id="125" name="Google Shape;125;p5"/>
          <p:cNvSpPr/>
          <p:nvPr/>
        </p:nvSpPr>
        <p:spPr>
          <a:xfrm>
            <a:off x="6596498" y="1494751"/>
            <a:ext cx="1812900" cy="328200"/>
          </a:xfrm>
          <a:prstGeom prst="rect">
            <a:avLst/>
          </a:prstGeom>
          <a:noFill/>
          <a:ln>
            <a:noFill/>
          </a:ln>
        </p:spPr>
        <p:txBody>
          <a:bodyPr spcFirstLastPara="1" wrap="square" lIns="86325" tIns="43150" rIns="86325" bIns="43150" anchor="ctr" anchorCtr="0">
            <a:noAutofit/>
          </a:bodyPr>
          <a:lstStyle/>
          <a:p>
            <a:pPr marL="0" marR="0" lvl="0" indent="0" algn="l" rtl="0">
              <a:spcBef>
                <a:spcPts val="0"/>
              </a:spcBef>
              <a:spcAft>
                <a:spcPts val="0"/>
              </a:spcAft>
              <a:buClr>
                <a:srgbClr val="1A1A2E"/>
              </a:buClr>
              <a:buSzPts val="1133"/>
              <a:buFont typeface="Calibri"/>
              <a:buNone/>
            </a:pPr>
            <a:r>
              <a:rPr lang="en-US" sz="1133" b="1" i="0" u="none" strike="noStrike" cap="none">
                <a:solidFill>
                  <a:srgbClr val="1A1A2E"/>
                </a:solidFill>
                <a:latin typeface="Calibri"/>
                <a:ea typeface="Calibri"/>
                <a:cs typeface="Calibri"/>
                <a:sym typeface="Calibri"/>
              </a:rPr>
              <a:t>Bill Pay &amp; Expense Mgmt</a:t>
            </a:r>
            <a:endParaRPr sz="1133" b="0" i="0" u="none" strike="noStrike" cap="none">
              <a:solidFill>
                <a:schemeClr val="dk1"/>
              </a:solidFill>
              <a:latin typeface="Calibri"/>
              <a:ea typeface="Calibri"/>
              <a:cs typeface="Calibri"/>
              <a:sym typeface="Calibri"/>
            </a:endParaRPr>
          </a:p>
        </p:txBody>
      </p:sp>
      <p:sp>
        <p:nvSpPr>
          <p:cNvPr id="126" name="Google Shape;126;p5"/>
          <p:cNvSpPr/>
          <p:nvPr/>
        </p:nvSpPr>
        <p:spPr>
          <a:xfrm>
            <a:off x="6596498" y="1840082"/>
            <a:ext cx="1812900" cy="777000"/>
          </a:xfrm>
          <a:prstGeom prst="rect">
            <a:avLst/>
          </a:prstGeom>
          <a:noFill/>
          <a:ln>
            <a:noFill/>
          </a:ln>
        </p:spPr>
        <p:txBody>
          <a:bodyPr spcFirstLastPara="1" wrap="square" lIns="86325" tIns="43150" rIns="86325" bIns="43150" anchor="ctr" anchorCtr="0">
            <a:noAutofit/>
          </a:bodyPr>
          <a:lstStyle/>
          <a:p>
            <a:pPr marL="0" marR="0" lvl="0" indent="0" algn="l" rtl="0">
              <a:lnSpc>
                <a:spcPct val="130000"/>
              </a:lnSpc>
              <a:spcBef>
                <a:spcPts val="0"/>
              </a:spcBef>
              <a:spcAft>
                <a:spcPts val="0"/>
              </a:spcAft>
              <a:buClr>
                <a:srgbClr val="4A4A6A"/>
              </a:buClr>
              <a:buSzPts val="944"/>
              <a:buFont typeface="Calibri"/>
              <a:buNone/>
            </a:pPr>
            <a:r>
              <a:rPr lang="en-US" sz="944" b="0" i="0" u="none" strike="noStrike" cap="none">
                <a:solidFill>
                  <a:srgbClr val="4A4A6A"/>
                </a:solidFill>
                <a:latin typeface="Calibri"/>
                <a:ea typeface="Calibri"/>
                <a:cs typeface="Calibri"/>
                <a:sym typeface="Calibri"/>
              </a:rPr>
              <a:t>Built-in tools for tracking income, managing bills, and monitoring spend.</a:t>
            </a:r>
            <a:endParaRPr sz="944" b="0" i="0" u="none" strike="noStrike" cap="none">
              <a:solidFill>
                <a:schemeClr val="dk1"/>
              </a:solidFill>
              <a:latin typeface="Calibri"/>
              <a:ea typeface="Calibri"/>
              <a:cs typeface="Calibri"/>
              <a:sym typeface="Calibri"/>
            </a:endParaRPr>
          </a:p>
        </p:txBody>
      </p:sp>
      <p:sp>
        <p:nvSpPr>
          <p:cNvPr id="127" name="Google Shape;127;p5"/>
          <p:cNvSpPr/>
          <p:nvPr/>
        </p:nvSpPr>
        <p:spPr>
          <a:xfrm>
            <a:off x="622251" y="2962408"/>
            <a:ext cx="2503800" cy="1424400"/>
          </a:xfrm>
          <a:prstGeom prst="rect">
            <a:avLst/>
          </a:prstGeom>
          <a:solidFill>
            <a:srgbClr val="F8F7FC"/>
          </a:solidFill>
          <a:ln w="9000" cap="flat" cmpd="sng">
            <a:solidFill>
              <a:srgbClr val="E8E0F0"/>
            </a:solidFill>
            <a:prstDash val="solid"/>
            <a:round/>
            <a:headEnd type="none" w="sm" len="sm"/>
            <a:tailEnd type="none" w="sm" len="sm"/>
          </a:ln>
          <a:effectLst>
            <a:outerShdw blurRad="95926" dist="35972" dir="8100000" algn="bl" rotWithShape="0">
              <a:srgbClr val="000000">
                <a:alpha val="7843"/>
              </a:srgbClr>
            </a:outerShdw>
          </a:effectLst>
        </p:spPr>
        <p:txBody>
          <a:bodyPr spcFirstLastPara="1" wrap="square" lIns="86325" tIns="86325" rIns="86325" bIns="86325" anchor="ctr" anchorCtr="0">
            <a:noAutofit/>
          </a:bodyPr>
          <a:lstStyle/>
          <a:p>
            <a:pPr marL="0" lvl="0" indent="0" algn="l" rtl="0">
              <a:spcBef>
                <a:spcPts val="0"/>
              </a:spcBef>
              <a:spcAft>
                <a:spcPts val="0"/>
              </a:spcAft>
              <a:buNone/>
            </a:pPr>
            <a:endParaRPr/>
          </a:p>
        </p:txBody>
      </p:sp>
      <p:sp>
        <p:nvSpPr>
          <p:cNvPr id="128" name="Google Shape;128;p5"/>
          <p:cNvSpPr/>
          <p:nvPr/>
        </p:nvSpPr>
        <p:spPr>
          <a:xfrm>
            <a:off x="622251" y="2962408"/>
            <a:ext cx="86400" cy="1424400"/>
          </a:xfrm>
          <a:prstGeom prst="rect">
            <a:avLst/>
          </a:prstGeom>
          <a:solidFill>
            <a:srgbClr val="7B3FA0"/>
          </a:solidFill>
          <a:ln>
            <a:noFill/>
          </a:ln>
        </p:spPr>
        <p:txBody>
          <a:bodyPr spcFirstLastPara="1" wrap="square" lIns="86325" tIns="86325" rIns="86325" bIns="86325" anchor="ctr" anchorCtr="0">
            <a:noAutofit/>
          </a:bodyPr>
          <a:lstStyle/>
          <a:p>
            <a:pPr marL="0" lvl="0" indent="0" algn="l" rtl="0">
              <a:spcBef>
                <a:spcPts val="0"/>
              </a:spcBef>
              <a:spcAft>
                <a:spcPts val="0"/>
              </a:spcAft>
              <a:buNone/>
            </a:pPr>
            <a:endParaRPr/>
          </a:p>
        </p:txBody>
      </p:sp>
      <p:pic>
        <p:nvPicPr>
          <p:cNvPr id="129" name="Google Shape;129;p5" descr="preencoded.png"/>
          <p:cNvPicPr preferRelativeResize="0"/>
          <p:nvPr/>
        </p:nvPicPr>
        <p:blipFill rotWithShape="1">
          <a:blip r:embed="rId6">
            <a:alphaModFix/>
          </a:blip>
          <a:srcRect/>
          <a:stretch/>
        </p:blipFill>
        <p:spPr>
          <a:xfrm>
            <a:off x="812183" y="3117807"/>
            <a:ext cx="328065" cy="328065"/>
          </a:xfrm>
          <a:prstGeom prst="rect">
            <a:avLst/>
          </a:prstGeom>
          <a:noFill/>
          <a:ln>
            <a:noFill/>
          </a:ln>
        </p:spPr>
      </p:pic>
      <p:sp>
        <p:nvSpPr>
          <p:cNvPr id="130" name="Google Shape;130;p5"/>
          <p:cNvSpPr/>
          <p:nvPr/>
        </p:nvSpPr>
        <p:spPr>
          <a:xfrm>
            <a:off x="1243849" y="3091908"/>
            <a:ext cx="1812900" cy="328200"/>
          </a:xfrm>
          <a:prstGeom prst="rect">
            <a:avLst/>
          </a:prstGeom>
          <a:noFill/>
          <a:ln>
            <a:noFill/>
          </a:ln>
        </p:spPr>
        <p:txBody>
          <a:bodyPr spcFirstLastPara="1" wrap="square" lIns="86325" tIns="43150" rIns="86325" bIns="43150" anchor="ctr" anchorCtr="0">
            <a:noAutofit/>
          </a:bodyPr>
          <a:lstStyle/>
          <a:p>
            <a:pPr marL="0" marR="0" lvl="0" indent="0" algn="l" rtl="0">
              <a:spcBef>
                <a:spcPts val="0"/>
              </a:spcBef>
              <a:spcAft>
                <a:spcPts val="0"/>
              </a:spcAft>
              <a:buClr>
                <a:srgbClr val="1A1A2E"/>
              </a:buClr>
              <a:buSzPts val="1133"/>
              <a:buFont typeface="Calibri"/>
              <a:buNone/>
            </a:pPr>
            <a:r>
              <a:rPr lang="en-US" sz="1133" b="1" i="0" u="none" strike="noStrike" cap="none">
                <a:solidFill>
                  <a:srgbClr val="1A1A2E"/>
                </a:solidFill>
                <a:latin typeface="Calibri"/>
                <a:ea typeface="Calibri"/>
                <a:cs typeface="Calibri"/>
                <a:sym typeface="Calibri"/>
              </a:rPr>
              <a:t>Business Insights</a:t>
            </a:r>
            <a:endParaRPr sz="1133" b="0" i="0" u="none" strike="noStrike" cap="none">
              <a:solidFill>
                <a:schemeClr val="dk1"/>
              </a:solidFill>
              <a:latin typeface="Calibri"/>
              <a:ea typeface="Calibri"/>
              <a:cs typeface="Calibri"/>
              <a:sym typeface="Calibri"/>
            </a:endParaRPr>
          </a:p>
        </p:txBody>
      </p:sp>
      <p:sp>
        <p:nvSpPr>
          <p:cNvPr id="131" name="Google Shape;131;p5"/>
          <p:cNvSpPr/>
          <p:nvPr/>
        </p:nvSpPr>
        <p:spPr>
          <a:xfrm>
            <a:off x="1243849" y="3437239"/>
            <a:ext cx="1812900" cy="777000"/>
          </a:xfrm>
          <a:prstGeom prst="rect">
            <a:avLst/>
          </a:prstGeom>
          <a:noFill/>
          <a:ln>
            <a:noFill/>
          </a:ln>
        </p:spPr>
        <p:txBody>
          <a:bodyPr spcFirstLastPara="1" wrap="square" lIns="86325" tIns="43150" rIns="86325" bIns="43150" anchor="ctr" anchorCtr="0">
            <a:noAutofit/>
          </a:bodyPr>
          <a:lstStyle/>
          <a:p>
            <a:pPr marL="0" marR="0" lvl="0" indent="0" algn="l" rtl="0">
              <a:lnSpc>
                <a:spcPct val="130000"/>
              </a:lnSpc>
              <a:spcBef>
                <a:spcPts val="0"/>
              </a:spcBef>
              <a:spcAft>
                <a:spcPts val="0"/>
              </a:spcAft>
              <a:buClr>
                <a:srgbClr val="4A4A6A"/>
              </a:buClr>
              <a:buSzPts val="944"/>
              <a:buFont typeface="Calibri"/>
              <a:buNone/>
            </a:pPr>
            <a:r>
              <a:rPr lang="en-US" sz="944" b="0" i="0" u="none" strike="noStrike" cap="none">
                <a:solidFill>
                  <a:srgbClr val="4A4A6A"/>
                </a:solidFill>
                <a:latin typeface="Calibri"/>
                <a:ea typeface="Calibri"/>
                <a:cs typeface="Calibri"/>
                <a:sym typeface="Calibri"/>
              </a:rPr>
              <a:t>Real-time dashboards tailored to creator income patterns and cash flow.</a:t>
            </a:r>
            <a:endParaRPr sz="944" b="0" i="0" u="none" strike="noStrike" cap="none">
              <a:solidFill>
                <a:schemeClr val="dk1"/>
              </a:solidFill>
              <a:latin typeface="Calibri"/>
              <a:ea typeface="Calibri"/>
              <a:cs typeface="Calibri"/>
              <a:sym typeface="Calibri"/>
            </a:endParaRPr>
          </a:p>
        </p:txBody>
      </p:sp>
      <p:sp>
        <p:nvSpPr>
          <p:cNvPr id="132" name="Google Shape;132;p5"/>
          <p:cNvSpPr/>
          <p:nvPr/>
        </p:nvSpPr>
        <p:spPr>
          <a:xfrm>
            <a:off x="3298575" y="2962408"/>
            <a:ext cx="2503800" cy="1424400"/>
          </a:xfrm>
          <a:prstGeom prst="rect">
            <a:avLst/>
          </a:prstGeom>
          <a:solidFill>
            <a:srgbClr val="F8F7FC"/>
          </a:solidFill>
          <a:ln w="9000" cap="flat" cmpd="sng">
            <a:solidFill>
              <a:srgbClr val="E8E0F0"/>
            </a:solidFill>
            <a:prstDash val="solid"/>
            <a:round/>
            <a:headEnd type="none" w="sm" len="sm"/>
            <a:tailEnd type="none" w="sm" len="sm"/>
          </a:ln>
          <a:effectLst>
            <a:outerShdw blurRad="95926" dist="35972" dir="8100000" algn="bl" rotWithShape="0">
              <a:srgbClr val="000000">
                <a:alpha val="7843"/>
              </a:srgbClr>
            </a:outerShdw>
          </a:effectLst>
        </p:spPr>
        <p:txBody>
          <a:bodyPr spcFirstLastPara="1" wrap="square" lIns="86325" tIns="86325" rIns="86325" bIns="86325" anchor="ctr" anchorCtr="0">
            <a:noAutofit/>
          </a:bodyPr>
          <a:lstStyle/>
          <a:p>
            <a:pPr marL="0" lvl="0" indent="0" algn="l" rtl="0">
              <a:spcBef>
                <a:spcPts val="0"/>
              </a:spcBef>
              <a:spcAft>
                <a:spcPts val="0"/>
              </a:spcAft>
              <a:buNone/>
            </a:pPr>
            <a:endParaRPr/>
          </a:p>
        </p:txBody>
      </p:sp>
      <p:sp>
        <p:nvSpPr>
          <p:cNvPr id="133" name="Google Shape;133;p5"/>
          <p:cNvSpPr/>
          <p:nvPr/>
        </p:nvSpPr>
        <p:spPr>
          <a:xfrm>
            <a:off x="3298575" y="2962408"/>
            <a:ext cx="86400" cy="1424400"/>
          </a:xfrm>
          <a:prstGeom prst="rect">
            <a:avLst/>
          </a:prstGeom>
          <a:solidFill>
            <a:srgbClr val="7B3FA0"/>
          </a:solidFill>
          <a:ln>
            <a:noFill/>
          </a:ln>
        </p:spPr>
        <p:txBody>
          <a:bodyPr spcFirstLastPara="1" wrap="square" lIns="86325" tIns="86325" rIns="86325" bIns="86325" anchor="ctr" anchorCtr="0">
            <a:noAutofit/>
          </a:bodyPr>
          <a:lstStyle/>
          <a:p>
            <a:pPr marL="0" lvl="0" indent="0" algn="l" rtl="0">
              <a:spcBef>
                <a:spcPts val="0"/>
              </a:spcBef>
              <a:spcAft>
                <a:spcPts val="0"/>
              </a:spcAft>
              <a:buNone/>
            </a:pPr>
            <a:endParaRPr/>
          </a:p>
        </p:txBody>
      </p:sp>
      <p:pic>
        <p:nvPicPr>
          <p:cNvPr id="134" name="Google Shape;134;p5" descr="preencoded.png"/>
          <p:cNvPicPr preferRelativeResize="0"/>
          <p:nvPr/>
        </p:nvPicPr>
        <p:blipFill rotWithShape="1">
          <a:blip r:embed="rId7">
            <a:alphaModFix/>
          </a:blip>
          <a:srcRect/>
          <a:stretch/>
        </p:blipFill>
        <p:spPr>
          <a:xfrm>
            <a:off x="3488508" y="3117807"/>
            <a:ext cx="328065" cy="328065"/>
          </a:xfrm>
          <a:prstGeom prst="rect">
            <a:avLst/>
          </a:prstGeom>
          <a:noFill/>
          <a:ln>
            <a:noFill/>
          </a:ln>
        </p:spPr>
      </p:pic>
      <p:sp>
        <p:nvSpPr>
          <p:cNvPr id="135" name="Google Shape;135;p5"/>
          <p:cNvSpPr/>
          <p:nvPr/>
        </p:nvSpPr>
        <p:spPr>
          <a:xfrm>
            <a:off x="3920173" y="3091908"/>
            <a:ext cx="1812900" cy="328200"/>
          </a:xfrm>
          <a:prstGeom prst="rect">
            <a:avLst/>
          </a:prstGeom>
          <a:noFill/>
          <a:ln>
            <a:noFill/>
          </a:ln>
        </p:spPr>
        <p:txBody>
          <a:bodyPr spcFirstLastPara="1" wrap="square" lIns="86325" tIns="43150" rIns="86325" bIns="43150" anchor="ctr" anchorCtr="0">
            <a:noAutofit/>
          </a:bodyPr>
          <a:lstStyle/>
          <a:p>
            <a:pPr marL="0" marR="0" lvl="0" indent="0" algn="l" rtl="0">
              <a:spcBef>
                <a:spcPts val="0"/>
              </a:spcBef>
              <a:spcAft>
                <a:spcPts val="0"/>
              </a:spcAft>
              <a:buClr>
                <a:srgbClr val="1A1A2E"/>
              </a:buClr>
              <a:buSzPts val="1133"/>
              <a:buFont typeface="Calibri"/>
              <a:buNone/>
            </a:pPr>
            <a:r>
              <a:rPr lang="en-US" sz="1133" b="1" i="0" u="none" strike="noStrike" cap="none">
                <a:solidFill>
                  <a:srgbClr val="1A1A2E"/>
                </a:solidFill>
                <a:latin typeface="Calibri"/>
                <a:ea typeface="Calibri"/>
                <a:cs typeface="Calibri"/>
                <a:sym typeface="Calibri"/>
              </a:rPr>
              <a:t>Credit Lines (Roadmap)</a:t>
            </a:r>
            <a:endParaRPr sz="1133" b="0" i="0" u="none" strike="noStrike" cap="none">
              <a:solidFill>
                <a:schemeClr val="dk1"/>
              </a:solidFill>
              <a:latin typeface="Calibri"/>
              <a:ea typeface="Calibri"/>
              <a:cs typeface="Calibri"/>
              <a:sym typeface="Calibri"/>
            </a:endParaRPr>
          </a:p>
        </p:txBody>
      </p:sp>
      <p:sp>
        <p:nvSpPr>
          <p:cNvPr id="136" name="Google Shape;136;p5"/>
          <p:cNvSpPr/>
          <p:nvPr/>
        </p:nvSpPr>
        <p:spPr>
          <a:xfrm>
            <a:off x="3920173" y="3437239"/>
            <a:ext cx="1812900" cy="777000"/>
          </a:xfrm>
          <a:prstGeom prst="rect">
            <a:avLst/>
          </a:prstGeom>
          <a:noFill/>
          <a:ln>
            <a:noFill/>
          </a:ln>
        </p:spPr>
        <p:txBody>
          <a:bodyPr spcFirstLastPara="1" wrap="square" lIns="86325" tIns="43150" rIns="86325" bIns="43150" anchor="ctr" anchorCtr="0">
            <a:noAutofit/>
          </a:bodyPr>
          <a:lstStyle/>
          <a:p>
            <a:pPr marL="0" lvl="0" indent="0" algn="l" rtl="0">
              <a:lnSpc>
                <a:spcPct val="115000"/>
              </a:lnSpc>
              <a:spcBef>
                <a:spcPts val="1200"/>
              </a:spcBef>
              <a:spcAft>
                <a:spcPts val="1200"/>
              </a:spcAft>
              <a:buClr>
                <a:schemeClr val="dk1"/>
              </a:buClr>
              <a:buSzPts val="1100"/>
              <a:buFont typeface="Arial"/>
              <a:buNone/>
            </a:pPr>
            <a:r>
              <a:rPr lang="en-US" sz="900">
                <a:solidFill>
                  <a:srgbClr val="4A4A6A"/>
                </a:solidFill>
                <a:latin typeface="Calibri"/>
                <a:ea typeface="Calibri"/>
                <a:cs typeface="Calibri"/>
                <a:sym typeface="Calibri"/>
              </a:rPr>
              <a:t>Planned credit lines up to $250K (subject to regulatory approval and partner program availability)</a:t>
            </a:r>
            <a:endParaRPr sz="744" i="0" u="none" strike="noStrike" cap="none">
              <a:solidFill>
                <a:srgbClr val="4A4A6A"/>
              </a:solidFill>
              <a:latin typeface="Calibri"/>
              <a:ea typeface="Calibri"/>
              <a:cs typeface="Calibri"/>
              <a:sym typeface="Calibri"/>
            </a:endParaRPr>
          </a:p>
        </p:txBody>
      </p:sp>
      <p:sp>
        <p:nvSpPr>
          <p:cNvPr id="137" name="Google Shape;137;p5"/>
          <p:cNvSpPr/>
          <p:nvPr/>
        </p:nvSpPr>
        <p:spPr>
          <a:xfrm>
            <a:off x="5974900" y="2962408"/>
            <a:ext cx="2503800" cy="1424400"/>
          </a:xfrm>
          <a:prstGeom prst="rect">
            <a:avLst/>
          </a:prstGeom>
          <a:solidFill>
            <a:srgbClr val="F8F7FC"/>
          </a:solidFill>
          <a:ln w="9000" cap="flat" cmpd="sng">
            <a:solidFill>
              <a:srgbClr val="E8E0F0"/>
            </a:solidFill>
            <a:prstDash val="solid"/>
            <a:round/>
            <a:headEnd type="none" w="sm" len="sm"/>
            <a:tailEnd type="none" w="sm" len="sm"/>
          </a:ln>
          <a:effectLst>
            <a:outerShdw blurRad="95926" dist="35972" dir="8100000" algn="bl" rotWithShape="0">
              <a:srgbClr val="000000">
                <a:alpha val="7843"/>
              </a:srgbClr>
            </a:outerShdw>
          </a:effectLst>
        </p:spPr>
        <p:txBody>
          <a:bodyPr spcFirstLastPara="1" wrap="square" lIns="86325" tIns="86325" rIns="86325" bIns="86325" anchor="ctr" anchorCtr="0">
            <a:noAutofit/>
          </a:bodyPr>
          <a:lstStyle/>
          <a:p>
            <a:pPr marL="0" lvl="0" indent="0" algn="l" rtl="0">
              <a:spcBef>
                <a:spcPts val="0"/>
              </a:spcBef>
              <a:spcAft>
                <a:spcPts val="0"/>
              </a:spcAft>
              <a:buNone/>
            </a:pPr>
            <a:endParaRPr/>
          </a:p>
        </p:txBody>
      </p:sp>
      <p:sp>
        <p:nvSpPr>
          <p:cNvPr id="138" name="Google Shape;138;p5"/>
          <p:cNvSpPr/>
          <p:nvPr/>
        </p:nvSpPr>
        <p:spPr>
          <a:xfrm>
            <a:off x="5974900" y="2962408"/>
            <a:ext cx="86400" cy="1424400"/>
          </a:xfrm>
          <a:prstGeom prst="rect">
            <a:avLst/>
          </a:prstGeom>
          <a:solidFill>
            <a:srgbClr val="7B3FA0"/>
          </a:solidFill>
          <a:ln>
            <a:noFill/>
          </a:ln>
        </p:spPr>
        <p:txBody>
          <a:bodyPr spcFirstLastPara="1" wrap="square" lIns="86325" tIns="86325" rIns="86325" bIns="86325" anchor="ctr" anchorCtr="0">
            <a:noAutofit/>
          </a:bodyPr>
          <a:lstStyle/>
          <a:p>
            <a:pPr marL="0" lvl="0" indent="0" algn="l" rtl="0">
              <a:spcBef>
                <a:spcPts val="0"/>
              </a:spcBef>
              <a:spcAft>
                <a:spcPts val="0"/>
              </a:spcAft>
              <a:buNone/>
            </a:pPr>
            <a:endParaRPr/>
          </a:p>
        </p:txBody>
      </p:sp>
      <p:pic>
        <p:nvPicPr>
          <p:cNvPr id="139" name="Google Shape;139;p5" descr="preencoded.png"/>
          <p:cNvPicPr preferRelativeResize="0"/>
          <p:nvPr/>
        </p:nvPicPr>
        <p:blipFill rotWithShape="1">
          <a:blip r:embed="rId8">
            <a:alphaModFix/>
          </a:blip>
          <a:srcRect/>
          <a:stretch/>
        </p:blipFill>
        <p:spPr>
          <a:xfrm>
            <a:off x="6164833" y="3117807"/>
            <a:ext cx="328065" cy="328065"/>
          </a:xfrm>
          <a:prstGeom prst="rect">
            <a:avLst/>
          </a:prstGeom>
          <a:noFill/>
          <a:ln>
            <a:noFill/>
          </a:ln>
        </p:spPr>
      </p:pic>
      <p:sp>
        <p:nvSpPr>
          <p:cNvPr id="140" name="Google Shape;140;p5"/>
          <p:cNvSpPr/>
          <p:nvPr/>
        </p:nvSpPr>
        <p:spPr>
          <a:xfrm>
            <a:off x="6596498" y="3091908"/>
            <a:ext cx="1812900" cy="328200"/>
          </a:xfrm>
          <a:prstGeom prst="rect">
            <a:avLst/>
          </a:prstGeom>
          <a:noFill/>
          <a:ln>
            <a:noFill/>
          </a:ln>
        </p:spPr>
        <p:txBody>
          <a:bodyPr spcFirstLastPara="1" wrap="square" lIns="86325" tIns="43150" rIns="86325" bIns="43150" anchor="ctr" anchorCtr="0">
            <a:noAutofit/>
          </a:bodyPr>
          <a:lstStyle/>
          <a:p>
            <a:pPr marL="0" marR="0" lvl="0" indent="0" algn="l" rtl="0">
              <a:spcBef>
                <a:spcPts val="0"/>
              </a:spcBef>
              <a:spcAft>
                <a:spcPts val="0"/>
              </a:spcAft>
              <a:buClr>
                <a:srgbClr val="1A1A2E"/>
              </a:buClr>
              <a:buSzPts val="1133"/>
              <a:buFont typeface="Calibri"/>
              <a:buNone/>
            </a:pPr>
            <a:r>
              <a:rPr lang="en-US" sz="1133" b="1" i="0" u="none" strike="noStrike" cap="none">
                <a:solidFill>
                  <a:srgbClr val="1A1A2E"/>
                </a:solidFill>
                <a:latin typeface="Calibri"/>
                <a:ea typeface="Calibri"/>
                <a:cs typeface="Calibri"/>
                <a:sym typeface="Calibri"/>
              </a:rPr>
              <a:t>Creator Tools</a:t>
            </a:r>
            <a:endParaRPr sz="1133" b="0" i="0" u="none" strike="noStrike" cap="none">
              <a:solidFill>
                <a:schemeClr val="dk1"/>
              </a:solidFill>
              <a:latin typeface="Calibri"/>
              <a:ea typeface="Calibri"/>
              <a:cs typeface="Calibri"/>
              <a:sym typeface="Calibri"/>
            </a:endParaRPr>
          </a:p>
        </p:txBody>
      </p:sp>
      <p:sp>
        <p:nvSpPr>
          <p:cNvPr id="141" name="Google Shape;141;p5"/>
          <p:cNvSpPr/>
          <p:nvPr/>
        </p:nvSpPr>
        <p:spPr>
          <a:xfrm>
            <a:off x="6596498" y="3437239"/>
            <a:ext cx="1812900" cy="777000"/>
          </a:xfrm>
          <a:prstGeom prst="rect">
            <a:avLst/>
          </a:prstGeom>
          <a:noFill/>
          <a:ln>
            <a:noFill/>
          </a:ln>
        </p:spPr>
        <p:txBody>
          <a:bodyPr spcFirstLastPara="1" wrap="square" lIns="86325" tIns="43150" rIns="86325" bIns="43150" anchor="ctr" anchorCtr="0">
            <a:noAutofit/>
          </a:bodyPr>
          <a:lstStyle/>
          <a:p>
            <a:pPr marL="0" marR="0" lvl="0" indent="0" algn="l" rtl="0">
              <a:lnSpc>
                <a:spcPct val="130000"/>
              </a:lnSpc>
              <a:spcBef>
                <a:spcPts val="0"/>
              </a:spcBef>
              <a:spcAft>
                <a:spcPts val="0"/>
              </a:spcAft>
              <a:buClr>
                <a:srgbClr val="4A4A6A"/>
              </a:buClr>
              <a:buSzPts val="944"/>
              <a:buFont typeface="Calibri"/>
              <a:buNone/>
            </a:pPr>
            <a:r>
              <a:rPr lang="en-US" sz="944" b="0" i="0" u="none" strike="noStrike" cap="none">
                <a:solidFill>
                  <a:srgbClr val="4A4A6A"/>
                </a:solidFill>
                <a:latin typeface="Calibri"/>
                <a:ea typeface="Calibri"/>
                <a:cs typeface="Calibri"/>
                <a:sym typeface="Calibri"/>
              </a:rPr>
              <a:t>Integrations with creator platforms, brand deal tracking, and payout management.</a:t>
            </a:r>
            <a:endParaRPr sz="944" b="0" i="0" u="none" strike="noStrike" cap="none">
              <a:solidFill>
                <a:schemeClr val="dk1"/>
              </a:solidFill>
              <a:latin typeface="Calibri"/>
              <a:ea typeface="Calibri"/>
              <a:cs typeface="Calibri"/>
              <a:sym typeface="Calibri"/>
            </a:endParaRPr>
          </a:p>
        </p:txBody>
      </p:sp>
      <p:pic>
        <p:nvPicPr>
          <p:cNvPr id="142" name="Google Shape;142;p5" title="Logo-Gradient-Transparent.png"/>
          <p:cNvPicPr preferRelativeResize="0"/>
          <p:nvPr/>
        </p:nvPicPr>
        <p:blipFill>
          <a:blip r:embed="rId9">
            <a:alphaModFix/>
          </a:blip>
          <a:stretch>
            <a:fillRect/>
          </a:stretch>
        </p:blipFill>
        <p:spPr>
          <a:xfrm>
            <a:off x="8594925" y="4573518"/>
            <a:ext cx="484776" cy="53855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47"/>
        <p:cNvGrpSpPr/>
        <p:nvPr/>
      </p:nvGrpSpPr>
      <p:grpSpPr>
        <a:xfrm>
          <a:off x="0" y="0"/>
          <a:ext cx="0" cy="0"/>
          <a:chOff x="0" y="0"/>
          <a:chExt cx="0" cy="0"/>
        </a:xfrm>
      </p:grpSpPr>
      <p:sp>
        <p:nvSpPr>
          <p:cNvPr id="148" name="Google Shape;148;p6"/>
          <p:cNvSpPr/>
          <p:nvPr/>
        </p:nvSpPr>
        <p:spPr>
          <a:xfrm>
            <a:off x="0" y="0"/>
            <a:ext cx="4572000" cy="164592"/>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6"/>
          <p:cNvSpPr/>
          <p:nvPr/>
        </p:nvSpPr>
        <p:spPr>
          <a:xfrm>
            <a:off x="4572000" y="0"/>
            <a:ext cx="4572000" cy="164592"/>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6"/>
          <p:cNvSpPr/>
          <p:nvPr/>
        </p:nvSpPr>
        <p:spPr>
          <a:xfrm>
            <a:off x="502920" y="320040"/>
            <a:ext cx="82296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1A2E"/>
              </a:buClr>
              <a:buSzPts val="3200"/>
              <a:buFont typeface="Calibri"/>
              <a:buNone/>
            </a:pPr>
            <a:r>
              <a:rPr lang="en-US" sz="3200" b="1" i="0" u="none" strike="noStrike" cap="none">
                <a:solidFill>
                  <a:srgbClr val="1A1A2E"/>
                </a:solidFill>
                <a:latin typeface="Calibri"/>
                <a:ea typeface="Calibri"/>
                <a:cs typeface="Calibri"/>
                <a:sym typeface="Calibri"/>
              </a:rPr>
              <a:t>Traction</a:t>
            </a:r>
            <a:endParaRPr sz="3200" b="0" i="0" u="none" strike="noStrike" cap="none">
              <a:solidFill>
                <a:schemeClr val="dk1"/>
              </a:solidFill>
              <a:latin typeface="Calibri"/>
              <a:ea typeface="Calibri"/>
              <a:cs typeface="Calibri"/>
              <a:sym typeface="Calibri"/>
            </a:endParaRPr>
          </a:p>
        </p:txBody>
      </p:sp>
      <p:sp>
        <p:nvSpPr>
          <p:cNvPr id="151" name="Google Shape;151;p6"/>
          <p:cNvSpPr/>
          <p:nvPr/>
        </p:nvSpPr>
        <p:spPr>
          <a:xfrm>
            <a:off x="502920" y="868680"/>
            <a:ext cx="8229600" cy="34747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A4A6A"/>
              </a:buClr>
              <a:buSzPts val="1400"/>
              <a:buFont typeface="Calibri"/>
              <a:buNone/>
            </a:pPr>
            <a:r>
              <a:rPr lang="en-US" sz="1400" b="0" i="0" u="none" strike="noStrike" cap="none">
                <a:solidFill>
                  <a:srgbClr val="4A4A6A"/>
                </a:solidFill>
                <a:latin typeface="Calibri"/>
                <a:ea typeface="Calibri"/>
                <a:cs typeface="Calibri"/>
                <a:sym typeface="Calibri"/>
              </a:rPr>
              <a:t>Proven early momentum — capital raised, customers acquired, and partnerships established.</a:t>
            </a:r>
            <a:endParaRPr sz="1400" b="0" i="0" u="none" strike="noStrike" cap="none">
              <a:solidFill>
                <a:schemeClr val="dk1"/>
              </a:solidFill>
              <a:latin typeface="Calibri"/>
              <a:ea typeface="Calibri"/>
              <a:cs typeface="Calibri"/>
              <a:sym typeface="Calibri"/>
            </a:endParaRPr>
          </a:p>
        </p:txBody>
      </p:sp>
      <p:sp>
        <p:nvSpPr>
          <p:cNvPr id="152" name="Google Shape;152;p6"/>
          <p:cNvSpPr/>
          <p:nvPr/>
        </p:nvSpPr>
        <p:spPr>
          <a:xfrm>
            <a:off x="320040" y="1417320"/>
            <a:ext cx="1965960" cy="2286000"/>
          </a:xfrm>
          <a:prstGeom prst="rect">
            <a:avLst/>
          </a:prstGeom>
          <a:solidFill>
            <a:srgbClr val="FFFFFF"/>
          </a:solidFill>
          <a:ln w="12700" cap="flat" cmpd="sng">
            <a:solidFill>
              <a:srgbClr val="E8E0F0"/>
            </a:solidFill>
            <a:prstDash val="solid"/>
            <a:round/>
            <a:headEnd type="none" w="sm" len="sm"/>
            <a:tailEnd type="none" w="sm" len="sm"/>
          </a:ln>
          <a:effectLst>
            <a:outerShdw blurRad="101600" dist="38100" dir="8100000" algn="bl" rotWithShape="0">
              <a:srgbClr val="000000">
                <a:alpha val="7843"/>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6"/>
          <p:cNvSpPr/>
          <p:nvPr/>
        </p:nvSpPr>
        <p:spPr>
          <a:xfrm>
            <a:off x="320040" y="1417320"/>
            <a:ext cx="1965960" cy="109728"/>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4" name="Google Shape;154;p6" descr="preencoded.png"/>
          <p:cNvPicPr preferRelativeResize="0"/>
          <p:nvPr/>
        </p:nvPicPr>
        <p:blipFill rotWithShape="1">
          <a:blip r:embed="rId3">
            <a:alphaModFix/>
          </a:blip>
          <a:srcRect/>
          <a:stretch/>
        </p:blipFill>
        <p:spPr>
          <a:xfrm>
            <a:off x="1027676" y="1664208"/>
            <a:ext cx="457200" cy="457200"/>
          </a:xfrm>
          <a:prstGeom prst="rect">
            <a:avLst/>
          </a:prstGeom>
          <a:noFill/>
          <a:ln>
            <a:noFill/>
          </a:ln>
        </p:spPr>
      </p:pic>
      <p:sp>
        <p:nvSpPr>
          <p:cNvPr id="155" name="Google Shape;155;p6"/>
          <p:cNvSpPr/>
          <p:nvPr/>
        </p:nvSpPr>
        <p:spPr>
          <a:xfrm>
            <a:off x="411480" y="2240280"/>
            <a:ext cx="178308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B3FA0"/>
              </a:buClr>
              <a:buSzPts val="2800"/>
              <a:buFont typeface="Calibri"/>
              <a:buNone/>
            </a:pPr>
            <a:r>
              <a:rPr lang="en-US" sz="2800" b="1" i="0" u="none" strike="noStrike" cap="none">
                <a:solidFill>
                  <a:srgbClr val="7B3FA0"/>
                </a:solidFill>
                <a:latin typeface="Calibri"/>
                <a:ea typeface="Calibri"/>
                <a:cs typeface="Calibri"/>
                <a:sym typeface="Calibri"/>
              </a:rPr>
              <a:t>$700K+</a:t>
            </a:r>
            <a:endParaRPr sz="2800" b="0" i="0" u="none" strike="noStrike" cap="none">
              <a:solidFill>
                <a:schemeClr val="dk1"/>
              </a:solidFill>
              <a:latin typeface="Calibri"/>
              <a:ea typeface="Calibri"/>
              <a:cs typeface="Calibri"/>
              <a:sym typeface="Calibri"/>
            </a:endParaRPr>
          </a:p>
        </p:txBody>
      </p:sp>
      <p:sp>
        <p:nvSpPr>
          <p:cNvPr id="156" name="Google Shape;156;p6"/>
          <p:cNvSpPr/>
          <p:nvPr/>
        </p:nvSpPr>
        <p:spPr>
          <a:xfrm>
            <a:off x="411480" y="2880360"/>
            <a:ext cx="178308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A4A6A"/>
              </a:buClr>
              <a:buSzPts val="1100"/>
              <a:buFont typeface="Calibri"/>
              <a:buNone/>
            </a:pPr>
            <a:r>
              <a:rPr lang="en-US" sz="1100" b="0" i="0" u="none" strike="noStrike" cap="none">
                <a:solidFill>
                  <a:srgbClr val="4A4A6A"/>
                </a:solidFill>
                <a:latin typeface="Calibri"/>
                <a:ea typeface="Calibri"/>
                <a:cs typeface="Calibri"/>
                <a:sym typeface="Calibri"/>
              </a:rPr>
              <a:t>Raised to Date</a:t>
            </a:r>
            <a:endParaRPr sz="1100" b="0" i="0" u="none" strike="noStrike" cap="none">
              <a:solidFill>
                <a:schemeClr val="dk1"/>
              </a:solidFill>
              <a:latin typeface="Calibri"/>
              <a:ea typeface="Calibri"/>
              <a:cs typeface="Calibri"/>
              <a:sym typeface="Calibri"/>
            </a:endParaRPr>
          </a:p>
        </p:txBody>
      </p:sp>
      <p:sp>
        <p:nvSpPr>
          <p:cNvPr id="157" name="Google Shape;157;p6"/>
          <p:cNvSpPr/>
          <p:nvPr/>
        </p:nvSpPr>
        <p:spPr>
          <a:xfrm>
            <a:off x="2468880" y="1417320"/>
            <a:ext cx="1965960" cy="2286000"/>
          </a:xfrm>
          <a:prstGeom prst="rect">
            <a:avLst/>
          </a:prstGeom>
          <a:solidFill>
            <a:srgbClr val="FFFFFF"/>
          </a:solidFill>
          <a:ln w="12700" cap="flat" cmpd="sng">
            <a:solidFill>
              <a:srgbClr val="E8E0F0"/>
            </a:solidFill>
            <a:prstDash val="solid"/>
            <a:round/>
            <a:headEnd type="none" w="sm" len="sm"/>
            <a:tailEnd type="none" w="sm" len="sm"/>
          </a:ln>
          <a:effectLst>
            <a:outerShdw blurRad="101600" dist="38100" dir="8100000" algn="bl" rotWithShape="0">
              <a:srgbClr val="000000">
                <a:alpha val="7843"/>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6"/>
          <p:cNvSpPr/>
          <p:nvPr/>
        </p:nvSpPr>
        <p:spPr>
          <a:xfrm>
            <a:off x="2468880" y="1417320"/>
            <a:ext cx="1965960" cy="109728"/>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9" name="Google Shape;159;p6" descr="preencoded.png"/>
          <p:cNvPicPr preferRelativeResize="0"/>
          <p:nvPr/>
        </p:nvPicPr>
        <p:blipFill rotWithShape="1">
          <a:blip r:embed="rId4">
            <a:alphaModFix/>
          </a:blip>
          <a:srcRect/>
          <a:stretch/>
        </p:blipFill>
        <p:spPr>
          <a:xfrm>
            <a:off x="3155565" y="1664208"/>
            <a:ext cx="457200" cy="457200"/>
          </a:xfrm>
          <a:prstGeom prst="rect">
            <a:avLst/>
          </a:prstGeom>
          <a:noFill/>
          <a:ln>
            <a:noFill/>
          </a:ln>
        </p:spPr>
      </p:pic>
      <p:sp>
        <p:nvSpPr>
          <p:cNvPr id="160" name="Google Shape;160;p6"/>
          <p:cNvSpPr/>
          <p:nvPr/>
        </p:nvSpPr>
        <p:spPr>
          <a:xfrm>
            <a:off x="2560320" y="2240280"/>
            <a:ext cx="178308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B3FA0"/>
              </a:buClr>
              <a:buSzPts val="2800"/>
              <a:buFont typeface="Calibri"/>
              <a:buNone/>
            </a:pPr>
            <a:r>
              <a:rPr lang="en-US" sz="2800" b="1">
                <a:solidFill>
                  <a:srgbClr val="7B3FA0"/>
                </a:solidFill>
                <a:latin typeface="Calibri"/>
                <a:ea typeface="Calibri"/>
                <a:cs typeface="Calibri"/>
                <a:sym typeface="Calibri"/>
              </a:rPr>
              <a:t>350</a:t>
            </a:r>
            <a:r>
              <a:rPr lang="en-US" sz="2800" b="1" i="0" u="none" strike="noStrike" cap="none">
                <a:solidFill>
                  <a:srgbClr val="7B3FA0"/>
                </a:solidFill>
                <a:latin typeface="Calibri"/>
                <a:ea typeface="Calibri"/>
                <a:cs typeface="Calibri"/>
                <a:sym typeface="Calibri"/>
              </a:rPr>
              <a:t>+</a:t>
            </a:r>
            <a:endParaRPr sz="2800" b="0" i="0" u="none" strike="noStrike" cap="none">
              <a:solidFill>
                <a:schemeClr val="dk1"/>
              </a:solidFill>
              <a:latin typeface="Calibri"/>
              <a:ea typeface="Calibri"/>
              <a:cs typeface="Calibri"/>
              <a:sym typeface="Calibri"/>
            </a:endParaRPr>
          </a:p>
        </p:txBody>
      </p:sp>
      <p:sp>
        <p:nvSpPr>
          <p:cNvPr id="161" name="Google Shape;161;p6"/>
          <p:cNvSpPr/>
          <p:nvPr/>
        </p:nvSpPr>
        <p:spPr>
          <a:xfrm>
            <a:off x="2729725" y="2912400"/>
            <a:ext cx="1535700" cy="594300"/>
          </a:xfrm>
          <a:prstGeom prst="rect">
            <a:avLst/>
          </a:prstGeom>
          <a:noFill/>
          <a:ln>
            <a:noFill/>
          </a:ln>
        </p:spPr>
        <p:txBody>
          <a:bodyPr spcFirstLastPara="1" wrap="square" lIns="91425" tIns="45700" rIns="91425" bIns="45700" anchor="ctr" anchorCtr="0">
            <a:noAutofit/>
          </a:bodyPr>
          <a:lstStyle/>
          <a:p>
            <a:pPr marL="0" lvl="0" indent="0" algn="ctr" rtl="0">
              <a:lnSpc>
                <a:spcPct val="115000"/>
              </a:lnSpc>
              <a:spcBef>
                <a:spcPts val="1200"/>
              </a:spcBef>
              <a:spcAft>
                <a:spcPts val="1200"/>
              </a:spcAft>
              <a:buClr>
                <a:schemeClr val="dk1"/>
              </a:buClr>
              <a:buSzPts val="1100"/>
              <a:buFont typeface="Arial"/>
              <a:buNone/>
            </a:pPr>
            <a:r>
              <a:rPr lang="en-US" sz="900">
                <a:solidFill>
                  <a:schemeClr val="dk2"/>
                </a:solidFill>
                <a:latin typeface="Calibri"/>
                <a:ea typeface="Calibri"/>
                <a:cs typeface="Calibri"/>
                <a:sym typeface="Calibri"/>
              </a:rPr>
              <a:t>Initial beta validated demand before strategic pause to restructure banking partnerships. (May–Dec 2025)</a:t>
            </a:r>
            <a:endParaRPr sz="900">
              <a:solidFill>
                <a:schemeClr val="dk2"/>
              </a:solidFill>
              <a:latin typeface="Calibri"/>
              <a:ea typeface="Calibri"/>
              <a:cs typeface="Calibri"/>
              <a:sym typeface="Calibri"/>
            </a:endParaRPr>
          </a:p>
        </p:txBody>
      </p:sp>
      <p:sp>
        <p:nvSpPr>
          <p:cNvPr id="162" name="Google Shape;162;p6"/>
          <p:cNvSpPr/>
          <p:nvPr/>
        </p:nvSpPr>
        <p:spPr>
          <a:xfrm>
            <a:off x="4617720" y="1417320"/>
            <a:ext cx="1965960" cy="2286000"/>
          </a:xfrm>
          <a:prstGeom prst="rect">
            <a:avLst/>
          </a:prstGeom>
          <a:solidFill>
            <a:srgbClr val="FFFFFF"/>
          </a:solidFill>
          <a:ln w="12700" cap="flat" cmpd="sng">
            <a:solidFill>
              <a:srgbClr val="E8E0F0"/>
            </a:solidFill>
            <a:prstDash val="solid"/>
            <a:round/>
            <a:headEnd type="none" w="sm" len="sm"/>
            <a:tailEnd type="none" w="sm" len="sm"/>
          </a:ln>
          <a:effectLst>
            <a:outerShdw blurRad="101600" dist="38100" dir="8100000" algn="bl" rotWithShape="0">
              <a:srgbClr val="000000">
                <a:alpha val="7843"/>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6"/>
          <p:cNvSpPr/>
          <p:nvPr/>
        </p:nvSpPr>
        <p:spPr>
          <a:xfrm>
            <a:off x="4617720" y="1417320"/>
            <a:ext cx="1965960" cy="109728"/>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64" name="Google Shape;164;p6" descr="preencoded.png"/>
          <p:cNvPicPr preferRelativeResize="0"/>
          <p:nvPr/>
        </p:nvPicPr>
        <p:blipFill rotWithShape="1">
          <a:blip r:embed="rId5">
            <a:alphaModFix/>
          </a:blip>
          <a:srcRect/>
          <a:stretch/>
        </p:blipFill>
        <p:spPr>
          <a:xfrm>
            <a:off x="5367258" y="1664208"/>
            <a:ext cx="457200" cy="457200"/>
          </a:xfrm>
          <a:prstGeom prst="rect">
            <a:avLst/>
          </a:prstGeom>
          <a:noFill/>
          <a:ln>
            <a:noFill/>
          </a:ln>
        </p:spPr>
      </p:pic>
      <p:sp>
        <p:nvSpPr>
          <p:cNvPr id="165" name="Google Shape;165;p6"/>
          <p:cNvSpPr/>
          <p:nvPr/>
        </p:nvSpPr>
        <p:spPr>
          <a:xfrm>
            <a:off x="4709160" y="2240280"/>
            <a:ext cx="178308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B3FA0"/>
              </a:buClr>
              <a:buSzPts val="2800"/>
              <a:buFont typeface="Calibri"/>
              <a:buNone/>
            </a:pPr>
            <a:r>
              <a:rPr lang="en-US" sz="2800" b="1" i="0" u="none" strike="noStrike" cap="none">
                <a:solidFill>
                  <a:srgbClr val="7B3FA0"/>
                </a:solidFill>
                <a:latin typeface="Calibri"/>
                <a:ea typeface="Calibri"/>
                <a:cs typeface="Calibri"/>
                <a:sym typeface="Calibri"/>
              </a:rPr>
              <a:t>$3M</a:t>
            </a:r>
            <a:endParaRPr sz="2800" b="0" i="0" u="none" strike="noStrike" cap="none">
              <a:solidFill>
                <a:schemeClr val="dk1"/>
              </a:solidFill>
              <a:latin typeface="Calibri"/>
              <a:ea typeface="Calibri"/>
              <a:cs typeface="Calibri"/>
              <a:sym typeface="Calibri"/>
            </a:endParaRPr>
          </a:p>
        </p:txBody>
      </p:sp>
      <p:sp>
        <p:nvSpPr>
          <p:cNvPr id="166" name="Google Shape;166;p6"/>
          <p:cNvSpPr/>
          <p:nvPr/>
        </p:nvSpPr>
        <p:spPr>
          <a:xfrm>
            <a:off x="4709160" y="2880360"/>
            <a:ext cx="178308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A4A6A"/>
              </a:buClr>
              <a:buSzPts val="1100"/>
              <a:buFont typeface="Calibri"/>
              <a:buNone/>
            </a:pPr>
            <a:r>
              <a:rPr lang="en-US" sz="1100" b="0" i="0" u="none" strike="noStrike" cap="none">
                <a:solidFill>
                  <a:srgbClr val="4A4A6A"/>
                </a:solidFill>
                <a:latin typeface="Calibri"/>
                <a:ea typeface="Calibri"/>
                <a:cs typeface="Calibri"/>
                <a:sym typeface="Calibri"/>
              </a:rPr>
              <a:t>FDIC Coverage</a:t>
            </a:r>
            <a:endParaRPr sz="1100" b="0" i="0" u="none" strike="noStrike" cap="none">
              <a:solidFill>
                <a:schemeClr val="dk1"/>
              </a:solidFill>
              <a:latin typeface="Calibri"/>
              <a:ea typeface="Calibri"/>
              <a:cs typeface="Calibri"/>
              <a:sym typeface="Calibri"/>
            </a:endParaRPr>
          </a:p>
          <a:p>
            <a:pPr marL="0" marR="0" lvl="0" indent="0" algn="ctr" rtl="0">
              <a:spcBef>
                <a:spcPts val="0"/>
              </a:spcBef>
              <a:spcAft>
                <a:spcPts val="0"/>
              </a:spcAft>
              <a:buClr>
                <a:srgbClr val="4A4A6A"/>
              </a:buClr>
              <a:buSzPts val="1100"/>
              <a:buFont typeface="Calibri"/>
              <a:buNone/>
            </a:pPr>
            <a:r>
              <a:rPr lang="en-US" sz="1100" b="0" i="0" u="none" strike="noStrike" cap="none">
                <a:solidFill>
                  <a:srgbClr val="4A4A6A"/>
                </a:solidFill>
                <a:latin typeface="Calibri"/>
                <a:ea typeface="Calibri"/>
                <a:cs typeface="Calibri"/>
                <a:sym typeface="Calibri"/>
              </a:rPr>
              <a:t>per Account</a:t>
            </a:r>
            <a:endParaRPr sz="1100" b="0" i="0" u="none" strike="noStrike" cap="none">
              <a:solidFill>
                <a:schemeClr val="dk1"/>
              </a:solidFill>
              <a:latin typeface="Calibri"/>
              <a:ea typeface="Calibri"/>
              <a:cs typeface="Calibri"/>
              <a:sym typeface="Calibri"/>
            </a:endParaRPr>
          </a:p>
        </p:txBody>
      </p:sp>
      <p:sp>
        <p:nvSpPr>
          <p:cNvPr id="167" name="Google Shape;167;p6"/>
          <p:cNvSpPr/>
          <p:nvPr/>
        </p:nvSpPr>
        <p:spPr>
          <a:xfrm>
            <a:off x="6766560" y="1417320"/>
            <a:ext cx="1965960" cy="2286000"/>
          </a:xfrm>
          <a:prstGeom prst="rect">
            <a:avLst/>
          </a:prstGeom>
          <a:solidFill>
            <a:srgbClr val="FFFFFF"/>
          </a:solidFill>
          <a:ln w="12700" cap="flat" cmpd="sng">
            <a:solidFill>
              <a:srgbClr val="E8E0F0"/>
            </a:solidFill>
            <a:prstDash val="solid"/>
            <a:round/>
            <a:headEnd type="none" w="sm" len="sm"/>
            <a:tailEnd type="none" w="sm" len="sm"/>
          </a:ln>
          <a:effectLst>
            <a:outerShdw blurRad="101600" dist="38100" dir="8100000" algn="bl" rotWithShape="0">
              <a:srgbClr val="000000">
                <a:alpha val="7843"/>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6"/>
          <p:cNvSpPr/>
          <p:nvPr/>
        </p:nvSpPr>
        <p:spPr>
          <a:xfrm>
            <a:off x="6766560" y="1417320"/>
            <a:ext cx="1965960" cy="109728"/>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69" name="Google Shape;169;p6" descr="preencoded.png"/>
          <p:cNvPicPr preferRelativeResize="0"/>
          <p:nvPr/>
        </p:nvPicPr>
        <p:blipFill rotWithShape="1">
          <a:blip r:embed="rId6">
            <a:alphaModFix/>
          </a:blip>
          <a:srcRect/>
          <a:stretch/>
        </p:blipFill>
        <p:spPr>
          <a:xfrm>
            <a:off x="7484671" y="1664208"/>
            <a:ext cx="457200" cy="457200"/>
          </a:xfrm>
          <a:prstGeom prst="rect">
            <a:avLst/>
          </a:prstGeom>
          <a:noFill/>
          <a:ln>
            <a:noFill/>
          </a:ln>
        </p:spPr>
      </p:pic>
      <p:sp>
        <p:nvSpPr>
          <p:cNvPr id="170" name="Google Shape;170;p6"/>
          <p:cNvSpPr/>
          <p:nvPr/>
        </p:nvSpPr>
        <p:spPr>
          <a:xfrm>
            <a:off x="6858000" y="2240280"/>
            <a:ext cx="178308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7B3FA0"/>
              </a:buClr>
              <a:buSzPts val="2800"/>
              <a:buFont typeface="Calibri"/>
              <a:buNone/>
            </a:pPr>
            <a:r>
              <a:rPr lang="en-US" sz="2800" b="1" i="0" u="none" strike="noStrike" cap="none">
                <a:solidFill>
                  <a:srgbClr val="7B3FA0"/>
                </a:solidFill>
                <a:latin typeface="Calibri"/>
                <a:ea typeface="Calibri"/>
                <a:cs typeface="Calibri"/>
                <a:sym typeface="Calibri"/>
              </a:rPr>
              <a:t>3</a:t>
            </a:r>
            <a:endParaRPr sz="2800" b="0" i="0" u="none" strike="noStrike" cap="none">
              <a:solidFill>
                <a:schemeClr val="dk1"/>
              </a:solidFill>
              <a:latin typeface="Calibri"/>
              <a:ea typeface="Calibri"/>
              <a:cs typeface="Calibri"/>
              <a:sym typeface="Calibri"/>
            </a:endParaRPr>
          </a:p>
        </p:txBody>
      </p:sp>
      <p:sp>
        <p:nvSpPr>
          <p:cNvPr id="171" name="Google Shape;171;p6"/>
          <p:cNvSpPr/>
          <p:nvPr/>
        </p:nvSpPr>
        <p:spPr>
          <a:xfrm>
            <a:off x="6858000" y="2880360"/>
            <a:ext cx="1783080" cy="59436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4A4A6A"/>
              </a:buClr>
              <a:buSzPts val="1100"/>
              <a:buFont typeface="Calibri"/>
              <a:buNone/>
            </a:pPr>
            <a:r>
              <a:rPr lang="en-US" sz="1100" b="0" i="0" u="none" strike="noStrike" cap="none">
                <a:solidFill>
                  <a:srgbClr val="4A4A6A"/>
                </a:solidFill>
                <a:latin typeface="Calibri"/>
                <a:ea typeface="Calibri"/>
                <a:cs typeface="Calibri"/>
                <a:sym typeface="Calibri"/>
              </a:rPr>
              <a:t>Founding Investors</a:t>
            </a:r>
            <a:endParaRPr sz="1100" b="0" i="0" u="none" strike="noStrike" cap="none">
              <a:solidFill>
                <a:schemeClr val="dk1"/>
              </a:solidFill>
              <a:latin typeface="Calibri"/>
              <a:ea typeface="Calibri"/>
              <a:cs typeface="Calibri"/>
              <a:sym typeface="Calibri"/>
            </a:endParaRPr>
          </a:p>
          <a:p>
            <a:pPr marL="0" marR="0" lvl="0" indent="0" algn="ctr" rtl="0">
              <a:spcBef>
                <a:spcPts val="0"/>
              </a:spcBef>
              <a:spcAft>
                <a:spcPts val="0"/>
              </a:spcAft>
              <a:buClr>
                <a:srgbClr val="4A4A6A"/>
              </a:buClr>
              <a:buSzPts val="1100"/>
              <a:buFont typeface="Calibri"/>
              <a:buNone/>
            </a:pPr>
            <a:r>
              <a:rPr lang="en-US" sz="1100" b="0" i="0" u="none" strike="noStrike" cap="none">
                <a:solidFill>
                  <a:srgbClr val="4A4A6A"/>
                </a:solidFill>
                <a:latin typeface="Calibri"/>
                <a:ea typeface="Calibri"/>
                <a:cs typeface="Calibri"/>
                <a:sym typeface="Calibri"/>
              </a:rPr>
              <a:t>Closed Capital</a:t>
            </a:r>
            <a:endParaRPr sz="1100" b="0" i="0" u="none" strike="noStrike" cap="none">
              <a:solidFill>
                <a:schemeClr val="dk1"/>
              </a:solidFill>
              <a:latin typeface="Calibri"/>
              <a:ea typeface="Calibri"/>
              <a:cs typeface="Calibri"/>
              <a:sym typeface="Calibri"/>
            </a:endParaRPr>
          </a:p>
        </p:txBody>
      </p:sp>
      <p:sp>
        <p:nvSpPr>
          <p:cNvPr id="172" name="Google Shape;172;p6"/>
          <p:cNvSpPr/>
          <p:nvPr/>
        </p:nvSpPr>
        <p:spPr>
          <a:xfrm>
            <a:off x="502920" y="3959352"/>
            <a:ext cx="1828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1A2E"/>
              </a:buClr>
              <a:buSzPts val="1100"/>
              <a:buFont typeface="Calibri"/>
              <a:buNone/>
            </a:pPr>
            <a:r>
              <a:rPr lang="en-US" sz="1100" b="1" i="0" u="none" strike="noStrike" cap="none">
                <a:solidFill>
                  <a:srgbClr val="1A1A2E"/>
                </a:solidFill>
                <a:latin typeface="Calibri"/>
                <a:ea typeface="Calibri"/>
                <a:cs typeface="Calibri"/>
                <a:sym typeface="Calibri"/>
              </a:rPr>
              <a:t>Key Milestones:</a:t>
            </a:r>
            <a:endParaRPr sz="1100" b="0" i="0" u="none" strike="noStrike" cap="none">
              <a:solidFill>
                <a:schemeClr val="dk1"/>
              </a:solidFill>
              <a:latin typeface="Calibri"/>
              <a:ea typeface="Calibri"/>
              <a:cs typeface="Calibri"/>
              <a:sym typeface="Calibri"/>
            </a:endParaRPr>
          </a:p>
        </p:txBody>
      </p:sp>
      <p:sp>
        <p:nvSpPr>
          <p:cNvPr id="173" name="Google Shape;173;p6"/>
          <p:cNvSpPr/>
          <p:nvPr/>
        </p:nvSpPr>
        <p:spPr>
          <a:xfrm>
            <a:off x="1207924" y="4297700"/>
            <a:ext cx="6819600" cy="347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A4A6A"/>
              </a:buClr>
              <a:buSzPts val="1000"/>
              <a:buFont typeface="Calibri"/>
              <a:buNone/>
            </a:pPr>
            <a:r>
              <a:rPr lang="en-US" sz="1000" b="0" i="0" u="none" strike="noStrike" cap="none">
                <a:solidFill>
                  <a:srgbClr val="4A4A6A"/>
                </a:solidFill>
                <a:latin typeface="Calibri"/>
                <a:ea typeface="Calibri"/>
                <a:cs typeface="Calibri"/>
                <a:sym typeface="Calibri"/>
              </a:rPr>
              <a:t>✓  Company incorporated, Florida Corporation       ✓  Beta platform launched May 2025     ✓  200+ customers onboarded in beta</a:t>
            </a:r>
            <a:endParaRPr sz="1000" b="0" i="0" u="none" strike="noStrike" cap="none">
              <a:solidFill>
                <a:schemeClr val="dk1"/>
              </a:solidFill>
              <a:latin typeface="Calibri"/>
              <a:ea typeface="Calibri"/>
              <a:cs typeface="Calibri"/>
              <a:sym typeface="Calibri"/>
            </a:endParaRPr>
          </a:p>
        </p:txBody>
      </p:sp>
      <p:pic>
        <p:nvPicPr>
          <p:cNvPr id="174" name="Google Shape;174;p6" title="Logo-Gradient-Transparent.png"/>
          <p:cNvPicPr preferRelativeResize="0"/>
          <p:nvPr/>
        </p:nvPicPr>
        <p:blipFill>
          <a:blip r:embed="rId7">
            <a:alphaModFix/>
          </a:blip>
          <a:stretch>
            <a:fillRect/>
          </a:stretch>
        </p:blipFill>
        <p:spPr>
          <a:xfrm>
            <a:off x="8594925" y="4573518"/>
            <a:ext cx="484776" cy="53855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79"/>
        <p:cNvGrpSpPr/>
        <p:nvPr/>
      </p:nvGrpSpPr>
      <p:grpSpPr>
        <a:xfrm>
          <a:off x="0" y="0"/>
          <a:ext cx="0" cy="0"/>
          <a:chOff x="0" y="0"/>
          <a:chExt cx="0" cy="0"/>
        </a:xfrm>
      </p:grpSpPr>
      <p:sp>
        <p:nvSpPr>
          <p:cNvPr id="180" name="Google Shape;180;p7"/>
          <p:cNvSpPr/>
          <p:nvPr/>
        </p:nvSpPr>
        <p:spPr>
          <a:xfrm>
            <a:off x="0" y="0"/>
            <a:ext cx="4572000" cy="164592"/>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7"/>
          <p:cNvSpPr/>
          <p:nvPr/>
        </p:nvSpPr>
        <p:spPr>
          <a:xfrm>
            <a:off x="4572000" y="0"/>
            <a:ext cx="4572000" cy="164592"/>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7"/>
          <p:cNvSpPr/>
          <p:nvPr/>
        </p:nvSpPr>
        <p:spPr>
          <a:xfrm>
            <a:off x="502920" y="164590"/>
            <a:ext cx="8229600" cy="5028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1A1A2E"/>
              </a:buClr>
              <a:buSzPts val="3200"/>
              <a:buFont typeface="Calibri"/>
              <a:buNone/>
            </a:pPr>
            <a:r>
              <a:rPr lang="en-US" sz="3200" b="1" i="0" u="none" strike="noStrike" cap="none">
                <a:solidFill>
                  <a:srgbClr val="1A1A2E"/>
                </a:solidFill>
                <a:latin typeface="Calibri"/>
                <a:ea typeface="Calibri"/>
                <a:cs typeface="Calibri"/>
                <a:sym typeface="Calibri"/>
              </a:rPr>
              <a:t>Competitive Landscape</a:t>
            </a:r>
            <a:endParaRPr sz="3200" b="0" i="0" u="none" strike="noStrike" cap="none">
              <a:solidFill>
                <a:schemeClr val="dk1"/>
              </a:solidFill>
              <a:latin typeface="Calibri"/>
              <a:ea typeface="Calibri"/>
              <a:cs typeface="Calibri"/>
              <a:sym typeface="Calibri"/>
            </a:endParaRPr>
          </a:p>
        </p:txBody>
      </p:sp>
      <p:graphicFrame>
        <p:nvGraphicFramePr>
          <p:cNvPr id="183" name="Google Shape;183;p7"/>
          <p:cNvGraphicFramePr/>
          <p:nvPr/>
        </p:nvGraphicFramePr>
        <p:xfrm>
          <a:off x="365760" y="850390"/>
          <a:ext cx="3000000" cy="3000000"/>
        </p:xfrm>
        <a:graphic>
          <a:graphicData uri="http://schemas.openxmlformats.org/drawingml/2006/table">
            <a:tbl>
              <a:tblPr>
                <a:noFill/>
                <a:tableStyleId>{E2765585-55CB-45A6-AD5D-19564B0FF103}</a:tableStyleId>
              </a:tblPr>
              <a:tblGrid>
                <a:gridCol w="2286000">
                  <a:extLst>
                    <a:ext uri="{9D8B030D-6E8A-4147-A177-3AD203B41FA5}">
                      <a16:colId xmlns:a16="http://schemas.microsoft.com/office/drawing/2014/main" val="20000"/>
                    </a:ext>
                  </a:extLst>
                </a:gridCol>
                <a:gridCol w="1554475">
                  <a:extLst>
                    <a:ext uri="{9D8B030D-6E8A-4147-A177-3AD203B41FA5}">
                      <a16:colId xmlns:a16="http://schemas.microsoft.com/office/drawing/2014/main" val="20001"/>
                    </a:ext>
                  </a:extLst>
                </a:gridCol>
                <a:gridCol w="1554475">
                  <a:extLst>
                    <a:ext uri="{9D8B030D-6E8A-4147-A177-3AD203B41FA5}">
                      <a16:colId xmlns:a16="http://schemas.microsoft.com/office/drawing/2014/main" val="20002"/>
                    </a:ext>
                  </a:extLst>
                </a:gridCol>
                <a:gridCol w="1554475">
                  <a:extLst>
                    <a:ext uri="{9D8B030D-6E8A-4147-A177-3AD203B41FA5}">
                      <a16:colId xmlns:a16="http://schemas.microsoft.com/office/drawing/2014/main" val="20003"/>
                    </a:ext>
                  </a:extLst>
                </a:gridCol>
                <a:gridCol w="1463050">
                  <a:extLst>
                    <a:ext uri="{9D8B030D-6E8A-4147-A177-3AD203B41FA5}">
                      <a16:colId xmlns:a16="http://schemas.microsoft.com/office/drawing/2014/main" val="20004"/>
                    </a:ext>
                  </a:extLst>
                </a:gridCol>
              </a:tblGrid>
              <a:tr h="468625">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rPr>
                        <a:t>Feature</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1A1A2E"/>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rPr>
                        <a:t>Vadera Capital</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7B3FA0"/>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rPr>
                        <a:t>Traditional Banks</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1A1A2E"/>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rPr>
                        <a:t>Generic Neobanks</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1A1A2E"/>
                    </a:solidFill>
                  </a:tcPr>
                </a:tc>
                <a:tc>
                  <a:txBody>
                    <a:bodyPr/>
                    <a:lstStyle/>
                    <a:p>
                      <a:pPr marL="0" marR="0" lvl="0" indent="0" algn="ctr" rtl="0">
                        <a:spcBef>
                          <a:spcPts val="0"/>
                        </a:spcBef>
                        <a:spcAft>
                          <a:spcPts val="0"/>
                        </a:spcAft>
                        <a:buClr>
                          <a:srgbClr val="FFFFFF"/>
                        </a:buClr>
                        <a:buSzPts val="1100"/>
                        <a:buFont typeface="Calibri"/>
                        <a:buNone/>
                      </a:pPr>
                      <a:r>
                        <a:rPr lang="en-US" sz="1100" b="1" u="none" strike="noStrike" cap="none">
                          <a:solidFill>
                            <a:srgbClr val="FFFFFF"/>
                          </a:solidFill>
                        </a:rPr>
                        <a:t>PayPal / Stripe</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1A1A2E"/>
                    </a:solidFill>
                  </a:tcPr>
                </a:tc>
                <a:extLst>
                  <a:ext uri="{0D108BD9-81ED-4DB2-BD59-A6C34878D82A}">
                    <a16:rowId xmlns:a16="http://schemas.microsoft.com/office/drawing/2014/main" val="10000"/>
                  </a:ext>
                </a:extLst>
              </a:tr>
              <a:tr h="468625">
                <a:tc>
                  <a:txBody>
                    <a:bodyPr/>
                    <a:lstStyle/>
                    <a:p>
                      <a:pPr marL="0" marR="0" lvl="0" indent="0" algn="l" rtl="0">
                        <a:spcBef>
                          <a:spcPts val="0"/>
                        </a:spcBef>
                        <a:spcAft>
                          <a:spcPts val="0"/>
                        </a:spcAft>
                        <a:buClr>
                          <a:srgbClr val="1A1A2E"/>
                        </a:buClr>
                        <a:buSzPts val="1100"/>
                        <a:buFont typeface="Calibri"/>
                        <a:buNone/>
                      </a:pPr>
                      <a:r>
                        <a:rPr lang="en-US" sz="1100" u="none" strike="noStrike" cap="none">
                          <a:solidFill>
                            <a:srgbClr val="1A1A2E"/>
                          </a:solidFill>
                        </a:rPr>
                        <a:t>Creator-focused banking</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tc>
                  <a:txBody>
                    <a:bodyPr/>
                    <a:lstStyle/>
                    <a:p>
                      <a:pPr marL="0" marR="0" lvl="0" indent="0" algn="ctr" rtl="0">
                        <a:spcBef>
                          <a:spcPts val="0"/>
                        </a:spcBef>
                        <a:spcAft>
                          <a:spcPts val="0"/>
                        </a:spcAft>
                        <a:buClr>
                          <a:srgbClr val="7B3FA0"/>
                        </a:buClr>
                        <a:buSzPts val="1100"/>
                        <a:buFont typeface="Calibri"/>
                        <a:buNone/>
                      </a:pPr>
                      <a:r>
                        <a:rPr lang="en-US" sz="1100" b="1" u="none" strike="noStrike" cap="none">
                          <a:solidFill>
                            <a:srgbClr val="7B3FA0"/>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Partial</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r h="468625">
                <a:tc>
                  <a:txBody>
                    <a:bodyPr/>
                    <a:lstStyle/>
                    <a:p>
                      <a:pPr marL="0" lvl="0" indent="0" algn="l" rtl="0">
                        <a:lnSpc>
                          <a:spcPct val="115000"/>
                        </a:lnSpc>
                        <a:spcBef>
                          <a:spcPts val="1200"/>
                        </a:spcBef>
                        <a:spcAft>
                          <a:spcPts val="1200"/>
                        </a:spcAft>
                        <a:buClr>
                          <a:schemeClr val="dk1"/>
                        </a:buClr>
                        <a:buSzPts val="1100"/>
                        <a:buFont typeface="Arial"/>
                        <a:buNone/>
                      </a:pPr>
                      <a:r>
                        <a:rPr lang="en-US" sz="1100">
                          <a:solidFill>
                            <a:schemeClr val="dk1"/>
                          </a:solidFill>
                        </a:rPr>
                        <a:t>Planned credit lines up to $250K</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8F7FC"/>
                    </a:solidFill>
                  </a:tcPr>
                </a:tc>
                <a:tc>
                  <a:txBody>
                    <a:bodyPr/>
                    <a:lstStyle/>
                    <a:p>
                      <a:pPr marL="0" marR="0" lvl="0" indent="0" algn="ctr" rtl="0">
                        <a:spcBef>
                          <a:spcPts val="0"/>
                        </a:spcBef>
                        <a:spcAft>
                          <a:spcPts val="0"/>
                        </a:spcAft>
                        <a:buClr>
                          <a:srgbClr val="7B3FA0"/>
                        </a:buClr>
                        <a:buSzPts val="1100"/>
                        <a:buFont typeface="Calibri"/>
                        <a:buNone/>
                      </a:pPr>
                      <a:r>
                        <a:rPr lang="en-US" sz="1100" b="1" u="none" strike="noStrike" cap="none">
                          <a:solidFill>
                            <a:srgbClr val="7B3FA0"/>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8F7FC"/>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 (250K)</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8F7FC"/>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Varies</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8F7FC"/>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8F7FC"/>
                    </a:solidFill>
                  </a:tcPr>
                </a:tc>
                <a:extLst>
                  <a:ext uri="{0D108BD9-81ED-4DB2-BD59-A6C34878D82A}">
                    <a16:rowId xmlns:a16="http://schemas.microsoft.com/office/drawing/2014/main" val="10002"/>
                  </a:ext>
                </a:extLst>
              </a:tr>
              <a:tr h="468625">
                <a:tc>
                  <a:txBody>
                    <a:bodyPr/>
                    <a:lstStyle/>
                    <a:p>
                      <a:pPr marL="0" marR="0" lvl="0" indent="0" algn="l" rtl="0">
                        <a:spcBef>
                          <a:spcPts val="0"/>
                        </a:spcBef>
                        <a:spcAft>
                          <a:spcPts val="0"/>
                        </a:spcAft>
                        <a:buClr>
                          <a:srgbClr val="1A1A2E"/>
                        </a:buClr>
                        <a:buSzPts val="1100"/>
                        <a:buFont typeface="Calibri"/>
                        <a:buNone/>
                      </a:pPr>
                      <a:r>
                        <a:rPr lang="en-US" sz="1100" u="none" strike="noStrike" cap="none">
                          <a:solidFill>
                            <a:srgbClr val="1A1A2E"/>
                          </a:solidFill>
                        </a:rPr>
                        <a:t>Non-traditional income accepted</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tc>
                  <a:txBody>
                    <a:bodyPr/>
                    <a:lstStyle/>
                    <a:p>
                      <a:pPr marL="0" marR="0" lvl="0" indent="0" algn="ctr" rtl="0">
                        <a:spcBef>
                          <a:spcPts val="0"/>
                        </a:spcBef>
                        <a:spcAft>
                          <a:spcPts val="0"/>
                        </a:spcAft>
                        <a:buClr>
                          <a:srgbClr val="7B3FA0"/>
                        </a:buClr>
                        <a:buSzPts val="1100"/>
                        <a:buFont typeface="Calibri"/>
                        <a:buNone/>
                      </a:pPr>
                      <a:r>
                        <a:rPr lang="en-US" sz="1100" b="1" u="none" strike="noStrike" cap="none">
                          <a:solidFill>
                            <a:srgbClr val="7B3FA0"/>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Limited</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extLst>
                  <a:ext uri="{0D108BD9-81ED-4DB2-BD59-A6C34878D82A}">
                    <a16:rowId xmlns:a16="http://schemas.microsoft.com/office/drawing/2014/main" val="10003"/>
                  </a:ext>
                </a:extLst>
              </a:tr>
              <a:tr h="468625">
                <a:tc>
                  <a:txBody>
                    <a:bodyPr/>
                    <a:lstStyle/>
                    <a:p>
                      <a:pPr marL="0" marR="0" lvl="0" indent="0" algn="l" rtl="0">
                        <a:spcBef>
                          <a:spcPts val="0"/>
                        </a:spcBef>
                        <a:spcAft>
                          <a:spcPts val="0"/>
                        </a:spcAft>
                        <a:buClr>
                          <a:srgbClr val="1A1A2E"/>
                        </a:buClr>
                        <a:buSzPts val="1100"/>
                        <a:buFont typeface="Calibri"/>
                        <a:buNone/>
                      </a:pPr>
                      <a:r>
                        <a:rPr lang="en-US" sz="1100" u="none" strike="noStrike" cap="none">
                          <a:solidFill>
                            <a:srgbClr val="1A1A2E"/>
                          </a:solidFill>
                        </a:rPr>
                        <a:t>Credit lines for creators</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8F7FC"/>
                    </a:solidFill>
                  </a:tcPr>
                </a:tc>
                <a:tc>
                  <a:txBody>
                    <a:bodyPr/>
                    <a:lstStyle/>
                    <a:p>
                      <a:pPr marL="0" marR="0" lvl="0" indent="0" algn="ctr" rtl="0">
                        <a:spcBef>
                          <a:spcPts val="0"/>
                        </a:spcBef>
                        <a:spcAft>
                          <a:spcPts val="0"/>
                        </a:spcAft>
                        <a:buClr>
                          <a:srgbClr val="7B3FA0"/>
                        </a:buClr>
                        <a:buSzPts val="1100"/>
                        <a:buFont typeface="Calibri"/>
                        <a:buNone/>
                      </a:pPr>
                      <a:r>
                        <a:rPr lang="en-US" sz="1100" b="1" u="none" strike="noStrike" cap="none">
                          <a:solidFill>
                            <a:srgbClr val="7B3FA0"/>
                          </a:solidFill>
                        </a:rPr>
                        <a:t>✓ (roadmap)</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8F7FC"/>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8F7FC"/>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8F7FC"/>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8F7FC"/>
                    </a:solidFill>
                  </a:tcPr>
                </a:tc>
                <a:extLst>
                  <a:ext uri="{0D108BD9-81ED-4DB2-BD59-A6C34878D82A}">
                    <a16:rowId xmlns:a16="http://schemas.microsoft.com/office/drawing/2014/main" val="10004"/>
                  </a:ext>
                </a:extLst>
              </a:tr>
              <a:tr h="468625">
                <a:tc>
                  <a:txBody>
                    <a:bodyPr/>
                    <a:lstStyle/>
                    <a:p>
                      <a:pPr marL="0" marR="0" lvl="0" indent="0" algn="l" rtl="0">
                        <a:spcBef>
                          <a:spcPts val="0"/>
                        </a:spcBef>
                        <a:spcAft>
                          <a:spcPts val="0"/>
                        </a:spcAft>
                        <a:buClr>
                          <a:srgbClr val="1A1A2E"/>
                        </a:buClr>
                        <a:buSzPts val="1100"/>
                        <a:buFont typeface="Calibri"/>
                        <a:buNone/>
                      </a:pPr>
                      <a:r>
                        <a:rPr lang="en-US" sz="1100" u="none" strike="noStrike" cap="none">
                          <a:solidFill>
                            <a:srgbClr val="1A1A2E"/>
                          </a:solidFill>
                        </a:rPr>
                        <a:t>Debit card (Visa®/MC®)</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tc>
                  <a:txBody>
                    <a:bodyPr/>
                    <a:lstStyle/>
                    <a:p>
                      <a:pPr marL="0" marR="0" lvl="0" indent="0" algn="ctr" rtl="0">
                        <a:spcBef>
                          <a:spcPts val="0"/>
                        </a:spcBef>
                        <a:spcAft>
                          <a:spcPts val="0"/>
                        </a:spcAft>
                        <a:buClr>
                          <a:srgbClr val="7B3FA0"/>
                        </a:buClr>
                        <a:buSzPts val="1100"/>
                        <a:buFont typeface="Calibri"/>
                        <a:buNone/>
                      </a:pPr>
                      <a:r>
                        <a:rPr lang="en-US" sz="1100" b="1" u="none" strike="noStrike" cap="none">
                          <a:solidFill>
                            <a:srgbClr val="7B3FA0"/>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Partial</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extLst>
                  <a:ext uri="{0D108BD9-81ED-4DB2-BD59-A6C34878D82A}">
                    <a16:rowId xmlns:a16="http://schemas.microsoft.com/office/drawing/2014/main" val="10005"/>
                  </a:ext>
                </a:extLst>
              </a:tr>
              <a:tr h="468625">
                <a:tc>
                  <a:txBody>
                    <a:bodyPr/>
                    <a:lstStyle/>
                    <a:p>
                      <a:pPr marL="0" marR="0" lvl="0" indent="0" algn="l" rtl="0">
                        <a:spcBef>
                          <a:spcPts val="0"/>
                        </a:spcBef>
                        <a:spcAft>
                          <a:spcPts val="0"/>
                        </a:spcAft>
                        <a:buClr>
                          <a:srgbClr val="1A1A2E"/>
                        </a:buClr>
                        <a:buSzPts val="1100"/>
                        <a:buFont typeface="Calibri"/>
                        <a:buNone/>
                      </a:pPr>
                      <a:r>
                        <a:rPr lang="en-US" sz="1100" u="none" strike="noStrike" cap="none">
                          <a:solidFill>
                            <a:srgbClr val="1A1A2E"/>
                          </a:solidFill>
                        </a:rPr>
                        <a:t>Transparent fees</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8F7FC"/>
                    </a:solidFill>
                  </a:tcPr>
                </a:tc>
                <a:tc>
                  <a:txBody>
                    <a:bodyPr/>
                    <a:lstStyle/>
                    <a:p>
                      <a:pPr marL="0" marR="0" lvl="0" indent="0" algn="ctr" rtl="0">
                        <a:spcBef>
                          <a:spcPts val="0"/>
                        </a:spcBef>
                        <a:spcAft>
                          <a:spcPts val="0"/>
                        </a:spcAft>
                        <a:buClr>
                          <a:srgbClr val="7B3FA0"/>
                        </a:buClr>
                        <a:buSzPts val="1100"/>
                        <a:buFont typeface="Calibri"/>
                        <a:buNone/>
                      </a:pPr>
                      <a:r>
                        <a:rPr lang="en-US" sz="1100" b="1" u="none" strike="noStrike" cap="none">
                          <a:solidFill>
                            <a:srgbClr val="7B3FA0"/>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8F7FC"/>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8F7FC"/>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Varies</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8F7FC"/>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8F7FC"/>
                    </a:solidFill>
                  </a:tcPr>
                </a:tc>
                <a:extLst>
                  <a:ext uri="{0D108BD9-81ED-4DB2-BD59-A6C34878D82A}">
                    <a16:rowId xmlns:a16="http://schemas.microsoft.com/office/drawing/2014/main" val="10006"/>
                  </a:ext>
                </a:extLst>
              </a:tr>
              <a:tr h="468625">
                <a:tc>
                  <a:txBody>
                    <a:bodyPr/>
                    <a:lstStyle/>
                    <a:p>
                      <a:pPr marL="0" marR="0" lvl="0" indent="0" algn="l" rtl="0">
                        <a:spcBef>
                          <a:spcPts val="0"/>
                        </a:spcBef>
                        <a:spcAft>
                          <a:spcPts val="0"/>
                        </a:spcAft>
                        <a:buClr>
                          <a:srgbClr val="1A1A2E"/>
                        </a:buClr>
                        <a:buSzPts val="1100"/>
                        <a:buFont typeface="Calibri"/>
                        <a:buNone/>
                      </a:pPr>
                      <a:r>
                        <a:rPr lang="en-US" sz="1100" u="none" strike="noStrike" cap="none">
                          <a:solidFill>
                            <a:srgbClr val="1A1A2E"/>
                          </a:solidFill>
                        </a:rPr>
                        <a:t>Creator tools &amp; integrations</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tc>
                  <a:txBody>
                    <a:bodyPr/>
                    <a:lstStyle/>
                    <a:p>
                      <a:pPr marL="0" marR="0" lvl="0" indent="0" algn="ctr" rtl="0">
                        <a:spcBef>
                          <a:spcPts val="0"/>
                        </a:spcBef>
                        <a:spcAft>
                          <a:spcPts val="0"/>
                        </a:spcAft>
                        <a:buClr>
                          <a:srgbClr val="7B3FA0"/>
                        </a:buClr>
                        <a:buSzPts val="1100"/>
                        <a:buFont typeface="Calibri"/>
                        <a:buNone/>
                      </a:pPr>
                      <a:r>
                        <a:rPr lang="en-US" sz="1100" b="1" u="none" strike="noStrike" cap="none">
                          <a:solidFill>
                            <a:srgbClr val="7B3FA0"/>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tc>
                  <a:txBody>
                    <a:bodyPr/>
                    <a:lstStyle/>
                    <a:p>
                      <a:pPr marL="0" marR="0" lvl="0" indent="0" algn="ctr" rtl="0">
                        <a:spcBef>
                          <a:spcPts val="0"/>
                        </a:spcBef>
                        <a:spcAft>
                          <a:spcPts val="0"/>
                        </a:spcAft>
                        <a:buClr>
                          <a:srgbClr val="4A4A6A"/>
                        </a:buClr>
                        <a:buSzPts val="1100"/>
                        <a:buFont typeface="Calibri"/>
                        <a:buNone/>
                      </a:pPr>
                      <a:r>
                        <a:rPr lang="en-US" sz="1100" u="none" strike="noStrike" cap="none">
                          <a:solidFill>
                            <a:srgbClr val="4A4A6A"/>
                          </a:solidFill>
                        </a:rPr>
                        <a:t>Partial</a:t>
                      </a:r>
                      <a:endParaRPr sz="1100" u="none" strike="noStrike" cap="none"/>
                    </a:p>
                  </a:txBody>
                  <a:tcPr marL="91450" marR="91450" marT="45725" marB="45725">
                    <a:lnL w="9525" cap="flat" cmpd="sng">
                      <a:solidFill>
                        <a:srgbClr val="E8E0F0"/>
                      </a:solidFill>
                      <a:prstDash val="solid"/>
                      <a:round/>
                      <a:headEnd type="none" w="sm" len="sm"/>
                      <a:tailEnd type="none" w="sm" len="sm"/>
                    </a:lnL>
                    <a:lnR w="9525" cap="flat" cmpd="sng">
                      <a:solidFill>
                        <a:srgbClr val="E8E0F0"/>
                      </a:solidFill>
                      <a:prstDash val="solid"/>
                      <a:round/>
                      <a:headEnd type="none" w="sm" len="sm"/>
                      <a:tailEnd type="none" w="sm" len="sm"/>
                    </a:lnR>
                    <a:lnT w="9525" cap="flat" cmpd="sng">
                      <a:solidFill>
                        <a:srgbClr val="E8E0F0"/>
                      </a:solidFill>
                      <a:prstDash val="solid"/>
                      <a:round/>
                      <a:headEnd type="none" w="sm" len="sm"/>
                      <a:tailEnd type="none" w="sm" len="sm"/>
                    </a:lnT>
                    <a:lnB w="9525" cap="flat" cmpd="sng">
                      <a:solidFill>
                        <a:srgbClr val="E8E0F0"/>
                      </a:solidFill>
                      <a:prstDash val="solid"/>
                      <a:round/>
                      <a:headEnd type="none" w="sm" len="sm"/>
                      <a:tailEnd type="none" w="sm" len="sm"/>
                    </a:lnB>
                    <a:solidFill>
                      <a:srgbClr val="FFFFFF"/>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88"/>
        <p:cNvGrpSpPr/>
        <p:nvPr/>
      </p:nvGrpSpPr>
      <p:grpSpPr>
        <a:xfrm>
          <a:off x="0" y="0"/>
          <a:ext cx="0" cy="0"/>
          <a:chOff x="0" y="0"/>
          <a:chExt cx="0" cy="0"/>
        </a:xfrm>
      </p:grpSpPr>
      <p:sp>
        <p:nvSpPr>
          <p:cNvPr id="189" name="Google Shape;189;p8"/>
          <p:cNvSpPr/>
          <p:nvPr/>
        </p:nvSpPr>
        <p:spPr>
          <a:xfrm>
            <a:off x="0" y="0"/>
            <a:ext cx="4572000" cy="164592"/>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8"/>
          <p:cNvSpPr/>
          <p:nvPr/>
        </p:nvSpPr>
        <p:spPr>
          <a:xfrm>
            <a:off x="4572000" y="0"/>
            <a:ext cx="4572000" cy="164592"/>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8"/>
          <p:cNvSpPr/>
          <p:nvPr/>
        </p:nvSpPr>
        <p:spPr>
          <a:xfrm>
            <a:off x="807511" y="164600"/>
            <a:ext cx="7656600" cy="468000"/>
          </a:xfrm>
          <a:prstGeom prst="rect">
            <a:avLst/>
          </a:prstGeom>
          <a:noFill/>
          <a:ln>
            <a:noFill/>
          </a:ln>
        </p:spPr>
        <p:txBody>
          <a:bodyPr spcFirstLastPara="1" wrap="square" lIns="85050" tIns="42525" rIns="85050" bIns="42525" anchor="ctr" anchorCtr="0">
            <a:noAutofit/>
          </a:bodyPr>
          <a:lstStyle/>
          <a:p>
            <a:pPr marL="0" marR="0" lvl="0" indent="0" algn="l" rtl="0">
              <a:spcBef>
                <a:spcPts val="0"/>
              </a:spcBef>
              <a:spcAft>
                <a:spcPts val="0"/>
              </a:spcAft>
              <a:buClr>
                <a:srgbClr val="1A1A2E"/>
              </a:buClr>
              <a:buSzPts val="2977"/>
              <a:buFont typeface="Calibri"/>
              <a:buNone/>
            </a:pPr>
            <a:r>
              <a:rPr lang="en-US" sz="2977" b="1" i="0" u="none" strike="noStrike" cap="none">
                <a:solidFill>
                  <a:srgbClr val="1A1A2E"/>
                </a:solidFill>
                <a:latin typeface="Calibri"/>
                <a:ea typeface="Calibri"/>
                <a:cs typeface="Calibri"/>
                <a:sym typeface="Calibri"/>
              </a:rPr>
              <a:t>Business Model</a:t>
            </a:r>
            <a:endParaRPr sz="2977" b="0" i="0" u="none" strike="noStrike" cap="none">
              <a:solidFill>
                <a:schemeClr val="dk1"/>
              </a:solidFill>
              <a:latin typeface="Calibri"/>
              <a:ea typeface="Calibri"/>
              <a:cs typeface="Calibri"/>
              <a:sym typeface="Calibri"/>
            </a:endParaRPr>
          </a:p>
        </p:txBody>
      </p:sp>
      <p:sp>
        <p:nvSpPr>
          <p:cNvPr id="192" name="Google Shape;192;p8"/>
          <p:cNvSpPr/>
          <p:nvPr/>
        </p:nvSpPr>
        <p:spPr>
          <a:xfrm>
            <a:off x="807511" y="675041"/>
            <a:ext cx="7656600" cy="323400"/>
          </a:xfrm>
          <a:prstGeom prst="rect">
            <a:avLst/>
          </a:prstGeom>
          <a:noFill/>
          <a:ln>
            <a:noFill/>
          </a:ln>
        </p:spPr>
        <p:txBody>
          <a:bodyPr spcFirstLastPara="1" wrap="square" lIns="85050" tIns="42525" rIns="85050" bIns="42525" anchor="ctr" anchorCtr="0">
            <a:noAutofit/>
          </a:bodyPr>
          <a:lstStyle/>
          <a:p>
            <a:pPr marL="0" marR="0" lvl="0" indent="0" algn="l" rtl="0">
              <a:spcBef>
                <a:spcPts val="0"/>
              </a:spcBef>
              <a:spcAft>
                <a:spcPts val="0"/>
              </a:spcAft>
              <a:buClr>
                <a:srgbClr val="4A4A6A"/>
              </a:buClr>
              <a:buSzPts val="1303"/>
              <a:buFont typeface="Calibri"/>
              <a:buNone/>
            </a:pPr>
            <a:r>
              <a:rPr lang="en-US" sz="1303" b="0" i="0" u="none" strike="noStrike" cap="none">
                <a:solidFill>
                  <a:srgbClr val="4A4A6A"/>
                </a:solidFill>
                <a:latin typeface="Calibri"/>
                <a:ea typeface="Calibri"/>
                <a:cs typeface="Calibri"/>
                <a:sym typeface="Calibri"/>
              </a:rPr>
              <a:t>Multiple diversified revenue streams designed to scale with our customer base.</a:t>
            </a:r>
            <a:endParaRPr sz="1303" b="0" i="0" u="none" strike="noStrike" cap="none">
              <a:solidFill>
                <a:schemeClr val="dk1"/>
              </a:solidFill>
              <a:latin typeface="Calibri"/>
              <a:ea typeface="Calibri"/>
              <a:cs typeface="Calibri"/>
              <a:sym typeface="Calibri"/>
            </a:endParaRPr>
          </a:p>
        </p:txBody>
      </p:sp>
      <p:sp>
        <p:nvSpPr>
          <p:cNvPr id="193" name="Google Shape;193;p8"/>
          <p:cNvSpPr/>
          <p:nvPr/>
        </p:nvSpPr>
        <p:spPr>
          <a:xfrm>
            <a:off x="679901" y="1185482"/>
            <a:ext cx="3785700" cy="1488900"/>
          </a:xfrm>
          <a:prstGeom prst="rect">
            <a:avLst/>
          </a:prstGeom>
          <a:solidFill>
            <a:srgbClr val="F8F7FC"/>
          </a:solidFill>
          <a:ln w="8850" cap="flat" cmpd="sng">
            <a:solidFill>
              <a:srgbClr val="E8E0F0"/>
            </a:solidFill>
            <a:prstDash val="solid"/>
            <a:round/>
            <a:headEnd type="none" w="sm" len="sm"/>
            <a:tailEnd type="none" w="sm" len="sm"/>
          </a:ln>
          <a:effectLst>
            <a:outerShdw blurRad="94526" dist="35447" dir="8100000" algn="bl" rotWithShape="0">
              <a:srgbClr val="000000">
                <a:alpha val="7843"/>
              </a:srgbClr>
            </a:outerShdw>
          </a:effectLst>
        </p:spPr>
        <p:txBody>
          <a:bodyPr spcFirstLastPara="1" wrap="square" lIns="85050" tIns="85050" rIns="85050" bIns="85050" anchor="ctr" anchorCtr="0">
            <a:noAutofit/>
          </a:bodyPr>
          <a:lstStyle/>
          <a:p>
            <a:pPr marL="0" lvl="0" indent="0" algn="l" rtl="0">
              <a:spcBef>
                <a:spcPts val="0"/>
              </a:spcBef>
              <a:spcAft>
                <a:spcPts val="0"/>
              </a:spcAft>
              <a:buNone/>
            </a:pPr>
            <a:endParaRPr/>
          </a:p>
        </p:txBody>
      </p:sp>
      <p:sp>
        <p:nvSpPr>
          <p:cNvPr id="194" name="Google Shape;194;p8"/>
          <p:cNvSpPr/>
          <p:nvPr/>
        </p:nvSpPr>
        <p:spPr>
          <a:xfrm>
            <a:off x="679901" y="1185482"/>
            <a:ext cx="3785700" cy="85200"/>
          </a:xfrm>
          <a:prstGeom prst="rect">
            <a:avLst/>
          </a:prstGeom>
          <a:solidFill>
            <a:srgbClr val="7B3FA0"/>
          </a:solidFill>
          <a:ln>
            <a:noFill/>
          </a:ln>
        </p:spPr>
        <p:txBody>
          <a:bodyPr spcFirstLastPara="1" wrap="square" lIns="85050" tIns="85050" rIns="85050" bIns="85050" anchor="ctr" anchorCtr="0">
            <a:noAutofit/>
          </a:bodyPr>
          <a:lstStyle/>
          <a:p>
            <a:pPr marL="0" lvl="0" indent="0" algn="l" rtl="0">
              <a:spcBef>
                <a:spcPts val="0"/>
              </a:spcBef>
              <a:spcAft>
                <a:spcPts val="0"/>
              </a:spcAft>
              <a:buNone/>
            </a:pPr>
            <a:endParaRPr/>
          </a:p>
        </p:txBody>
      </p:sp>
      <p:pic>
        <p:nvPicPr>
          <p:cNvPr id="195" name="Google Shape;195;p8" descr="preencoded.png"/>
          <p:cNvPicPr preferRelativeResize="0"/>
          <p:nvPr/>
        </p:nvPicPr>
        <p:blipFill rotWithShape="1">
          <a:blip r:embed="rId3">
            <a:alphaModFix/>
          </a:blip>
          <a:srcRect/>
          <a:stretch/>
        </p:blipFill>
        <p:spPr>
          <a:xfrm>
            <a:off x="850048" y="1440702"/>
            <a:ext cx="382831" cy="382831"/>
          </a:xfrm>
          <a:prstGeom prst="rect">
            <a:avLst/>
          </a:prstGeom>
          <a:noFill/>
          <a:ln>
            <a:noFill/>
          </a:ln>
        </p:spPr>
      </p:pic>
      <p:sp>
        <p:nvSpPr>
          <p:cNvPr id="196" name="Google Shape;196;p8"/>
          <p:cNvSpPr/>
          <p:nvPr/>
        </p:nvSpPr>
        <p:spPr>
          <a:xfrm>
            <a:off x="1360489" y="1355629"/>
            <a:ext cx="2977500" cy="340200"/>
          </a:xfrm>
          <a:prstGeom prst="rect">
            <a:avLst/>
          </a:prstGeom>
          <a:noFill/>
          <a:ln>
            <a:noFill/>
          </a:ln>
        </p:spPr>
        <p:txBody>
          <a:bodyPr spcFirstLastPara="1" wrap="square" lIns="85050" tIns="42525" rIns="85050" bIns="42525" anchor="ctr" anchorCtr="0">
            <a:noAutofit/>
          </a:bodyPr>
          <a:lstStyle/>
          <a:p>
            <a:pPr marL="0" marR="0" lvl="0" indent="0" algn="l" rtl="0">
              <a:spcBef>
                <a:spcPts val="0"/>
              </a:spcBef>
              <a:spcAft>
                <a:spcPts val="0"/>
              </a:spcAft>
              <a:buClr>
                <a:srgbClr val="1A1A2E"/>
              </a:buClr>
              <a:buSzPts val="1209"/>
              <a:buFont typeface="Calibri"/>
              <a:buNone/>
            </a:pPr>
            <a:r>
              <a:rPr lang="en-US" sz="1209" b="1" i="0" u="none" strike="noStrike" cap="none">
                <a:solidFill>
                  <a:srgbClr val="1A1A2E"/>
                </a:solidFill>
                <a:latin typeface="Calibri"/>
                <a:ea typeface="Calibri"/>
                <a:cs typeface="Calibri"/>
                <a:sym typeface="Calibri"/>
              </a:rPr>
              <a:t>Interchange Fees</a:t>
            </a:r>
            <a:endParaRPr sz="1209" b="0" i="0" u="none" strike="noStrike" cap="none">
              <a:solidFill>
                <a:schemeClr val="dk1"/>
              </a:solidFill>
              <a:latin typeface="Calibri"/>
              <a:ea typeface="Calibri"/>
              <a:cs typeface="Calibri"/>
              <a:sym typeface="Calibri"/>
            </a:endParaRPr>
          </a:p>
        </p:txBody>
      </p:sp>
      <p:sp>
        <p:nvSpPr>
          <p:cNvPr id="197" name="Google Shape;197;p8"/>
          <p:cNvSpPr/>
          <p:nvPr/>
        </p:nvSpPr>
        <p:spPr>
          <a:xfrm>
            <a:off x="1360489" y="1738459"/>
            <a:ext cx="2977500" cy="723000"/>
          </a:xfrm>
          <a:prstGeom prst="rect">
            <a:avLst/>
          </a:prstGeom>
          <a:noFill/>
          <a:ln>
            <a:noFill/>
          </a:ln>
        </p:spPr>
        <p:txBody>
          <a:bodyPr spcFirstLastPara="1" wrap="square" lIns="85050" tIns="42525" rIns="85050" bIns="42525" anchor="ctr" anchorCtr="0">
            <a:noAutofit/>
          </a:bodyPr>
          <a:lstStyle/>
          <a:p>
            <a:pPr marL="0" marR="0" lvl="0" indent="0" algn="l" rtl="0">
              <a:lnSpc>
                <a:spcPct val="130000"/>
              </a:lnSpc>
              <a:spcBef>
                <a:spcPts val="0"/>
              </a:spcBef>
              <a:spcAft>
                <a:spcPts val="0"/>
              </a:spcAft>
              <a:buClr>
                <a:srgbClr val="4A4A6A"/>
              </a:buClr>
              <a:buSzPts val="1023"/>
              <a:buFont typeface="Calibri"/>
              <a:buNone/>
            </a:pPr>
            <a:r>
              <a:rPr lang="en-US" sz="1023" b="0" i="0" u="none" strike="noStrike" cap="none">
                <a:solidFill>
                  <a:srgbClr val="4A4A6A"/>
                </a:solidFill>
                <a:latin typeface="Calibri"/>
                <a:ea typeface="Calibri"/>
                <a:cs typeface="Calibri"/>
                <a:sym typeface="Calibri"/>
              </a:rPr>
              <a:t>Revenue generated each time a customer uses their Vadera debit card — a standard BaaS revenue model. </a:t>
            </a:r>
            <a:r>
              <a:rPr lang="en-US" sz="1000">
                <a:solidFill>
                  <a:srgbClr val="4A4A6A"/>
                </a:solidFill>
                <a:latin typeface="Calibri"/>
                <a:ea typeface="Calibri"/>
                <a:cs typeface="Calibri"/>
                <a:sym typeface="Calibri"/>
              </a:rPr>
              <a:t>Primary revenue driver from debit card usage once banking partnerships are active.</a:t>
            </a:r>
            <a:endParaRPr sz="923" i="0" u="none" strike="noStrike" cap="none">
              <a:solidFill>
                <a:srgbClr val="4A4A6A"/>
              </a:solidFill>
              <a:latin typeface="Calibri"/>
              <a:ea typeface="Calibri"/>
              <a:cs typeface="Calibri"/>
              <a:sym typeface="Calibri"/>
            </a:endParaRPr>
          </a:p>
        </p:txBody>
      </p:sp>
      <p:sp>
        <p:nvSpPr>
          <p:cNvPr id="198" name="Google Shape;198;p8"/>
          <p:cNvSpPr/>
          <p:nvPr/>
        </p:nvSpPr>
        <p:spPr>
          <a:xfrm>
            <a:off x="4678355" y="1185482"/>
            <a:ext cx="3785700" cy="1488900"/>
          </a:xfrm>
          <a:prstGeom prst="rect">
            <a:avLst/>
          </a:prstGeom>
          <a:solidFill>
            <a:srgbClr val="F8F7FC"/>
          </a:solidFill>
          <a:ln w="8850" cap="flat" cmpd="sng">
            <a:solidFill>
              <a:srgbClr val="E8E0F0"/>
            </a:solidFill>
            <a:prstDash val="solid"/>
            <a:round/>
            <a:headEnd type="none" w="sm" len="sm"/>
            <a:tailEnd type="none" w="sm" len="sm"/>
          </a:ln>
          <a:effectLst>
            <a:outerShdw blurRad="94526" dist="35447" dir="8100000" algn="bl" rotWithShape="0">
              <a:srgbClr val="000000">
                <a:alpha val="7843"/>
              </a:srgbClr>
            </a:outerShdw>
          </a:effectLst>
        </p:spPr>
        <p:txBody>
          <a:bodyPr spcFirstLastPara="1" wrap="square" lIns="85050" tIns="85050" rIns="85050" bIns="85050" anchor="ctr" anchorCtr="0">
            <a:noAutofit/>
          </a:bodyPr>
          <a:lstStyle/>
          <a:p>
            <a:pPr marL="0" lvl="0" indent="0" algn="l" rtl="0">
              <a:spcBef>
                <a:spcPts val="0"/>
              </a:spcBef>
              <a:spcAft>
                <a:spcPts val="0"/>
              </a:spcAft>
              <a:buNone/>
            </a:pPr>
            <a:endParaRPr/>
          </a:p>
        </p:txBody>
      </p:sp>
      <p:sp>
        <p:nvSpPr>
          <p:cNvPr id="199" name="Google Shape;199;p8"/>
          <p:cNvSpPr/>
          <p:nvPr/>
        </p:nvSpPr>
        <p:spPr>
          <a:xfrm>
            <a:off x="4678355" y="1185482"/>
            <a:ext cx="3785700" cy="85200"/>
          </a:xfrm>
          <a:prstGeom prst="rect">
            <a:avLst/>
          </a:prstGeom>
          <a:solidFill>
            <a:srgbClr val="7B3FA0"/>
          </a:solidFill>
          <a:ln>
            <a:noFill/>
          </a:ln>
        </p:spPr>
        <p:txBody>
          <a:bodyPr spcFirstLastPara="1" wrap="square" lIns="85050" tIns="85050" rIns="85050" bIns="85050" anchor="ctr" anchorCtr="0">
            <a:noAutofit/>
          </a:bodyPr>
          <a:lstStyle/>
          <a:p>
            <a:pPr marL="0" lvl="0" indent="0" algn="l" rtl="0">
              <a:spcBef>
                <a:spcPts val="0"/>
              </a:spcBef>
              <a:spcAft>
                <a:spcPts val="0"/>
              </a:spcAft>
              <a:buNone/>
            </a:pPr>
            <a:endParaRPr/>
          </a:p>
        </p:txBody>
      </p:sp>
      <p:pic>
        <p:nvPicPr>
          <p:cNvPr id="200" name="Google Shape;200;p8" descr="preencoded.png"/>
          <p:cNvPicPr preferRelativeResize="0"/>
          <p:nvPr/>
        </p:nvPicPr>
        <p:blipFill rotWithShape="1">
          <a:blip r:embed="rId4">
            <a:alphaModFix/>
          </a:blip>
          <a:srcRect/>
          <a:stretch/>
        </p:blipFill>
        <p:spPr>
          <a:xfrm>
            <a:off x="4848502" y="1440702"/>
            <a:ext cx="382831" cy="382831"/>
          </a:xfrm>
          <a:prstGeom prst="rect">
            <a:avLst/>
          </a:prstGeom>
          <a:noFill/>
          <a:ln>
            <a:noFill/>
          </a:ln>
        </p:spPr>
      </p:pic>
      <p:sp>
        <p:nvSpPr>
          <p:cNvPr id="201" name="Google Shape;201;p8"/>
          <p:cNvSpPr/>
          <p:nvPr/>
        </p:nvSpPr>
        <p:spPr>
          <a:xfrm>
            <a:off x="5358943" y="1355629"/>
            <a:ext cx="2977500" cy="340200"/>
          </a:xfrm>
          <a:prstGeom prst="rect">
            <a:avLst/>
          </a:prstGeom>
          <a:noFill/>
          <a:ln>
            <a:noFill/>
          </a:ln>
        </p:spPr>
        <p:txBody>
          <a:bodyPr spcFirstLastPara="1" wrap="square" lIns="85050" tIns="42525" rIns="85050" bIns="42525" anchor="ctr" anchorCtr="0">
            <a:noAutofit/>
          </a:bodyPr>
          <a:lstStyle/>
          <a:p>
            <a:pPr marL="0" marR="0" lvl="0" indent="0" algn="l" rtl="0">
              <a:spcBef>
                <a:spcPts val="0"/>
              </a:spcBef>
              <a:spcAft>
                <a:spcPts val="0"/>
              </a:spcAft>
              <a:buClr>
                <a:srgbClr val="1A1A2E"/>
              </a:buClr>
              <a:buSzPts val="1209"/>
              <a:buFont typeface="Calibri"/>
              <a:buNone/>
            </a:pPr>
            <a:r>
              <a:rPr lang="en-US" sz="1209" b="1" i="0" u="none" strike="noStrike" cap="none">
                <a:solidFill>
                  <a:srgbClr val="1A1A2E"/>
                </a:solidFill>
                <a:latin typeface="Calibri"/>
                <a:ea typeface="Calibri"/>
                <a:cs typeface="Calibri"/>
                <a:sym typeface="Calibri"/>
              </a:rPr>
              <a:t>Interest on Credit Lines</a:t>
            </a:r>
            <a:endParaRPr sz="1209" b="0" i="0" u="none" strike="noStrike" cap="none">
              <a:solidFill>
                <a:schemeClr val="dk1"/>
              </a:solidFill>
              <a:latin typeface="Calibri"/>
              <a:ea typeface="Calibri"/>
              <a:cs typeface="Calibri"/>
              <a:sym typeface="Calibri"/>
            </a:endParaRPr>
          </a:p>
        </p:txBody>
      </p:sp>
      <p:sp>
        <p:nvSpPr>
          <p:cNvPr id="202" name="Google Shape;202;p8"/>
          <p:cNvSpPr/>
          <p:nvPr/>
        </p:nvSpPr>
        <p:spPr>
          <a:xfrm>
            <a:off x="5358943" y="1738459"/>
            <a:ext cx="2977500" cy="723000"/>
          </a:xfrm>
          <a:prstGeom prst="rect">
            <a:avLst/>
          </a:prstGeom>
          <a:noFill/>
          <a:ln>
            <a:noFill/>
          </a:ln>
        </p:spPr>
        <p:txBody>
          <a:bodyPr spcFirstLastPara="1" wrap="square" lIns="85050" tIns="42525" rIns="85050" bIns="42525" anchor="ctr" anchorCtr="0">
            <a:noAutofit/>
          </a:bodyPr>
          <a:lstStyle/>
          <a:p>
            <a:pPr marL="0" marR="0" lvl="0" indent="0" algn="l" rtl="0">
              <a:lnSpc>
                <a:spcPct val="130000"/>
              </a:lnSpc>
              <a:spcBef>
                <a:spcPts val="0"/>
              </a:spcBef>
              <a:spcAft>
                <a:spcPts val="0"/>
              </a:spcAft>
              <a:buClr>
                <a:srgbClr val="4A4A6A"/>
              </a:buClr>
              <a:buSzPts val="1023"/>
              <a:buFont typeface="Calibri"/>
              <a:buNone/>
            </a:pPr>
            <a:r>
              <a:rPr lang="en-US" sz="1000">
                <a:solidFill>
                  <a:srgbClr val="4A4A6A"/>
                </a:solidFill>
                <a:latin typeface="Calibri"/>
                <a:ea typeface="Calibri"/>
                <a:cs typeface="Calibri"/>
                <a:sym typeface="Calibri"/>
              </a:rPr>
              <a:t>Planned credit lines up to $250K</a:t>
            </a:r>
            <a:r>
              <a:rPr lang="en-US" sz="923" i="0" u="none" strike="noStrike" cap="none">
                <a:solidFill>
                  <a:srgbClr val="4A4A6A"/>
                </a:solidFill>
                <a:latin typeface="Calibri"/>
                <a:ea typeface="Calibri"/>
                <a:cs typeface="Calibri"/>
                <a:sym typeface="Calibri"/>
              </a:rPr>
              <a:t> </a:t>
            </a:r>
            <a:r>
              <a:rPr lang="en-US" sz="1023" i="0" u="none" strike="noStrike" cap="none">
                <a:solidFill>
                  <a:srgbClr val="4A4A6A"/>
                </a:solidFill>
                <a:latin typeface="Calibri"/>
                <a:ea typeface="Calibri"/>
                <a:cs typeface="Calibri"/>
                <a:sym typeface="Calibri"/>
              </a:rPr>
              <a:t>for</a:t>
            </a:r>
            <a:r>
              <a:rPr lang="en-US" sz="1023" b="0" i="0" u="none" strike="noStrike" cap="none">
                <a:solidFill>
                  <a:srgbClr val="4A4A6A"/>
                </a:solidFill>
                <a:latin typeface="Calibri"/>
                <a:ea typeface="Calibri"/>
                <a:cs typeface="Calibri"/>
                <a:sym typeface="Calibri"/>
              </a:rPr>
              <a:t> qualifying creators and businesses, generating net interest margin.</a:t>
            </a:r>
            <a:endParaRPr sz="1023" b="0" i="0" u="none" strike="noStrike" cap="none">
              <a:solidFill>
                <a:schemeClr val="dk1"/>
              </a:solidFill>
              <a:latin typeface="Calibri"/>
              <a:ea typeface="Calibri"/>
              <a:cs typeface="Calibri"/>
              <a:sym typeface="Calibri"/>
            </a:endParaRPr>
          </a:p>
        </p:txBody>
      </p:sp>
      <p:sp>
        <p:nvSpPr>
          <p:cNvPr id="203" name="Google Shape;203;p8"/>
          <p:cNvSpPr/>
          <p:nvPr/>
        </p:nvSpPr>
        <p:spPr>
          <a:xfrm>
            <a:off x="679901" y="2844414"/>
            <a:ext cx="3785700" cy="1488900"/>
          </a:xfrm>
          <a:prstGeom prst="rect">
            <a:avLst/>
          </a:prstGeom>
          <a:solidFill>
            <a:srgbClr val="F8F7FC"/>
          </a:solidFill>
          <a:ln w="8850" cap="flat" cmpd="sng">
            <a:solidFill>
              <a:srgbClr val="E8E0F0"/>
            </a:solidFill>
            <a:prstDash val="solid"/>
            <a:round/>
            <a:headEnd type="none" w="sm" len="sm"/>
            <a:tailEnd type="none" w="sm" len="sm"/>
          </a:ln>
          <a:effectLst>
            <a:outerShdw blurRad="94526" dist="35447" dir="8100000" algn="bl" rotWithShape="0">
              <a:srgbClr val="000000">
                <a:alpha val="7843"/>
              </a:srgbClr>
            </a:outerShdw>
          </a:effectLst>
        </p:spPr>
        <p:txBody>
          <a:bodyPr spcFirstLastPara="1" wrap="square" lIns="85050" tIns="85050" rIns="85050" bIns="85050" anchor="ctr" anchorCtr="0">
            <a:noAutofit/>
          </a:bodyPr>
          <a:lstStyle/>
          <a:p>
            <a:pPr marL="0" lvl="0" indent="0" algn="l" rtl="0">
              <a:spcBef>
                <a:spcPts val="0"/>
              </a:spcBef>
              <a:spcAft>
                <a:spcPts val="0"/>
              </a:spcAft>
              <a:buNone/>
            </a:pPr>
            <a:endParaRPr/>
          </a:p>
        </p:txBody>
      </p:sp>
      <p:sp>
        <p:nvSpPr>
          <p:cNvPr id="204" name="Google Shape;204;p8"/>
          <p:cNvSpPr/>
          <p:nvPr/>
        </p:nvSpPr>
        <p:spPr>
          <a:xfrm>
            <a:off x="679901" y="2844414"/>
            <a:ext cx="3785700" cy="85200"/>
          </a:xfrm>
          <a:prstGeom prst="rect">
            <a:avLst/>
          </a:prstGeom>
          <a:solidFill>
            <a:srgbClr val="7B3FA0"/>
          </a:solidFill>
          <a:ln>
            <a:noFill/>
          </a:ln>
        </p:spPr>
        <p:txBody>
          <a:bodyPr spcFirstLastPara="1" wrap="square" lIns="85050" tIns="85050" rIns="85050" bIns="85050" anchor="ctr" anchorCtr="0">
            <a:noAutofit/>
          </a:bodyPr>
          <a:lstStyle/>
          <a:p>
            <a:pPr marL="0" lvl="0" indent="0" algn="l" rtl="0">
              <a:spcBef>
                <a:spcPts val="0"/>
              </a:spcBef>
              <a:spcAft>
                <a:spcPts val="0"/>
              </a:spcAft>
              <a:buNone/>
            </a:pPr>
            <a:endParaRPr/>
          </a:p>
        </p:txBody>
      </p:sp>
      <p:pic>
        <p:nvPicPr>
          <p:cNvPr id="205" name="Google Shape;205;p8" descr="preencoded.png"/>
          <p:cNvPicPr preferRelativeResize="0"/>
          <p:nvPr/>
        </p:nvPicPr>
        <p:blipFill rotWithShape="1">
          <a:blip r:embed="rId5">
            <a:alphaModFix/>
          </a:blip>
          <a:srcRect/>
          <a:stretch/>
        </p:blipFill>
        <p:spPr>
          <a:xfrm>
            <a:off x="850048" y="3099635"/>
            <a:ext cx="382831" cy="382831"/>
          </a:xfrm>
          <a:prstGeom prst="rect">
            <a:avLst/>
          </a:prstGeom>
          <a:noFill/>
          <a:ln>
            <a:noFill/>
          </a:ln>
        </p:spPr>
      </p:pic>
      <p:sp>
        <p:nvSpPr>
          <p:cNvPr id="206" name="Google Shape;206;p8"/>
          <p:cNvSpPr/>
          <p:nvPr/>
        </p:nvSpPr>
        <p:spPr>
          <a:xfrm>
            <a:off x="1360489" y="3014561"/>
            <a:ext cx="2977500" cy="340200"/>
          </a:xfrm>
          <a:prstGeom prst="rect">
            <a:avLst/>
          </a:prstGeom>
          <a:noFill/>
          <a:ln>
            <a:noFill/>
          </a:ln>
        </p:spPr>
        <p:txBody>
          <a:bodyPr spcFirstLastPara="1" wrap="square" lIns="85050" tIns="42525" rIns="85050" bIns="42525" anchor="ctr" anchorCtr="0">
            <a:noAutofit/>
          </a:bodyPr>
          <a:lstStyle/>
          <a:p>
            <a:pPr marL="0" marR="0" lvl="0" indent="0" algn="l" rtl="0">
              <a:spcBef>
                <a:spcPts val="0"/>
              </a:spcBef>
              <a:spcAft>
                <a:spcPts val="0"/>
              </a:spcAft>
              <a:buClr>
                <a:srgbClr val="1A1A2E"/>
              </a:buClr>
              <a:buSzPts val="1209"/>
              <a:buFont typeface="Calibri"/>
              <a:buNone/>
            </a:pPr>
            <a:r>
              <a:rPr lang="en-US" sz="1209" b="1" i="0" u="none" strike="noStrike" cap="none">
                <a:solidFill>
                  <a:srgbClr val="1A1A2E"/>
                </a:solidFill>
                <a:latin typeface="Calibri"/>
                <a:ea typeface="Calibri"/>
                <a:cs typeface="Calibri"/>
                <a:sym typeface="Calibri"/>
              </a:rPr>
              <a:t>Premium Subscriptions</a:t>
            </a:r>
            <a:endParaRPr sz="1209" b="0" i="0" u="none" strike="noStrike" cap="none">
              <a:solidFill>
                <a:schemeClr val="dk1"/>
              </a:solidFill>
              <a:latin typeface="Calibri"/>
              <a:ea typeface="Calibri"/>
              <a:cs typeface="Calibri"/>
              <a:sym typeface="Calibri"/>
            </a:endParaRPr>
          </a:p>
        </p:txBody>
      </p:sp>
      <p:sp>
        <p:nvSpPr>
          <p:cNvPr id="207" name="Google Shape;207;p8"/>
          <p:cNvSpPr/>
          <p:nvPr/>
        </p:nvSpPr>
        <p:spPr>
          <a:xfrm>
            <a:off x="1360489" y="3397392"/>
            <a:ext cx="2977500" cy="723000"/>
          </a:xfrm>
          <a:prstGeom prst="rect">
            <a:avLst/>
          </a:prstGeom>
          <a:noFill/>
          <a:ln>
            <a:noFill/>
          </a:ln>
        </p:spPr>
        <p:txBody>
          <a:bodyPr spcFirstLastPara="1" wrap="square" lIns="85050" tIns="42525" rIns="85050" bIns="42525" anchor="ctr" anchorCtr="0">
            <a:noAutofit/>
          </a:bodyPr>
          <a:lstStyle/>
          <a:p>
            <a:pPr marL="0" marR="0" lvl="0" indent="0" algn="l" rtl="0">
              <a:lnSpc>
                <a:spcPct val="130000"/>
              </a:lnSpc>
              <a:spcBef>
                <a:spcPts val="0"/>
              </a:spcBef>
              <a:spcAft>
                <a:spcPts val="0"/>
              </a:spcAft>
              <a:buClr>
                <a:srgbClr val="4A4A6A"/>
              </a:buClr>
              <a:buSzPts val="1023"/>
              <a:buFont typeface="Calibri"/>
              <a:buNone/>
            </a:pPr>
            <a:r>
              <a:rPr lang="en-US" sz="1023" b="0" i="0" u="none" strike="noStrike" cap="none">
                <a:solidFill>
                  <a:srgbClr val="4A4A6A"/>
                </a:solidFill>
                <a:latin typeface="Calibri"/>
                <a:ea typeface="Calibri"/>
                <a:cs typeface="Calibri"/>
                <a:sym typeface="Calibri"/>
              </a:rPr>
              <a:t>Tiered plans with advanced analytics, higher account limits, and priority support for power users.</a:t>
            </a:r>
            <a:endParaRPr sz="1023" b="0" i="0" u="none" strike="noStrike" cap="none">
              <a:solidFill>
                <a:schemeClr val="dk1"/>
              </a:solidFill>
              <a:latin typeface="Calibri"/>
              <a:ea typeface="Calibri"/>
              <a:cs typeface="Calibri"/>
              <a:sym typeface="Calibri"/>
            </a:endParaRPr>
          </a:p>
        </p:txBody>
      </p:sp>
      <p:sp>
        <p:nvSpPr>
          <p:cNvPr id="208" name="Google Shape;208;p8"/>
          <p:cNvSpPr/>
          <p:nvPr/>
        </p:nvSpPr>
        <p:spPr>
          <a:xfrm>
            <a:off x="4678355" y="2844414"/>
            <a:ext cx="3785700" cy="1488900"/>
          </a:xfrm>
          <a:prstGeom prst="rect">
            <a:avLst/>
          </a:prstGeom>
          <a:solidFill>
            <a:srgbClr val="F8F7FC"/>
          </a:solidFill>
          <a:ln w="8850" cap="flat" cmpd="sng">
            <a:solidFill>
              <a:srgbClr val="E8E0F0"/>
            </a:solidFill>
            <a:prstDash val="solid"/>
            <a:round/>
            <a:headEnd type="none" w="sm" len="sm"/>
            <a:tailEnd type="none" w="sm" len="sm"/>
          </a:ln>
          <a:effectLst>
            <a:outerShdw blurRad="94526" dist="35447" dir="8100000" algn="bl" rotWithShape="0">
              <a:srgbClr val="000000">
                <a:alpha val="7843"/>
              </a:srgbClr>
            </a:outerShdw>
          </a:effectLst>
        </p:spPr>
        <p:txBody>
          <a:bodyPr spcFirstLastPara="1" wrap="square" lIns="85050" tIns="85050" rIns="85050" bIns="85050" anchor="ctr" anchorCtr="0">
            <a:noAutofit/>
          </a:bodyPr>
          <a:lstStyle/>
          <a:p>
            <a:pPr marL="0" lvl="0" indent="0" algn="l" rtl="0">
              <a:spcBef>
                <a:spcPts val="0"/>
              </a:spcBef>
              <a:spcAft>
                <a:spcPts val="0"/>
              </a:spcAft>
              <a:buNone/>
            </a:pPr>
            <a:endParaRPr/>
          </a:p>
        </p:txBody>
      </p:sp>
      <p:sp>
        <p:nvSpPr>
          <p:cNvPr id="209" name="Google Shape;209;p8"/>
          <p:cNvSpPr/>
          <p:nvPr/>
        </p:nvSpPr>
        <p:spPr>
          <a:xfrm>
            <a:off x="4678355" y="2844414"/>
            <a:ext cx="3785700" cy="85200"/>
          </a:xfrm>
          <a:prstGeom prst="rect">
            <a:avLst/>
          </a:prstGeom>
          <a:solidFill>
            <a:srgbClr val="7B3FA0"/>
          </a:solidFill>
          <a:ln>
            <a:noFill/>
          </a:ln>
        </p:spPr>
        <p:txBody>
          <a:bodyPr spcFirstLastPara="1" wrap="square" lIns="85050" tIns="85050" rIns="85050" bIns="85050" anchor="ctr" anchorCtr="0">
            <a:noAutofit/>
          </a:bodyPr>
          <a:lstStyle/>
          <a:p>
            <a:pPr marL="0" lvl="0" indent="0" algn="l" rtl="0">
              <a:spcBef>
                <a:spcPts val="0"/>
              </a:spcBef>
              <a:spcAft>
                <a:spcPts val="0"/>
              </a:spcAft>
              <a:buNone/>
            </a:pPr>
            <a:endParaRPr/>
          </a:p>
        </p:txBody>
      </p:sp>
      <p:pic>
        <p:nvPicPr>
          <p:cNvPr id="210" name="Google Shape;210;p8" descr="preencoded.png"/>
          <p:cNvPicPr preferRelativeResize="0"/>
          <p:nvPr/>
        </p:nvPicPr>
        <p:blipFill rotWithShape="1">
          <a:blip r:embed="rId6">
            <a:alphaModFix/>
          </a:blip>
          <a:srcRect/>
          <a:stretch/>
        </p:blipFill>
        <p:spPr>
          <a:xfrm>
            <a:off x="4848502" y="3099635"/>
            <a:ext cx="382831" cy="382831"/>
          </a:xfrm>
          <a:prstGeom prst="rect">
            <a:avLst/>
          </a:prstGeom>
          <a:noFill/>
          <a:ln>
            <a:noFill/>
          </a:ln>
        </p:spPr>
      </p:pic>
      <p:sp>
        <p:nvSpPr>
          <p:cNvPr id="211" name="Google Shape;211;p8"/>
          <p:cNvSpPr/>
          <p:nvPr/>
        </p:nvSpPr>
        <p:spPr>
          <a:xfrm>
            <a:off x="5358943" y="3014561"/>
            <a:ext cx="2977500" cy="340200"/>
          </a:xfrm>
          <a:prstGeom prst="rect">
            <a:avLst/>
          </a:prstGeom>
          <a:noFill/>
          <a:ln>
            <a:noFill/>
          </a:ln>
        </p:spPr>
        <p:txBody>
          <a:bodyPr spcFirstLastPara="1" wrap="square" lIns="85050" tIns="42525" rIns="85050" bIns="42525" anchor="ctr" anchorCtr="0">
            <a:noAutofit/>
          </a:bodyPr>
          <a:lstStyle/>
          <a:p>
            <a:pPr marL="0" marR="0" lvl="0" indent="0" algn="l" rtl="0">
              <a:spcBef>
                <a:spcPts val="0"/>
              </a:spcBef>
              <a:spcAft>
                <a:spcPts val="0"/>
              </a:spcAft>
              <a:buClr>
                <a:srgbClr val="1A1A2E"/>
              </a:buClr>
              <a:buSzPts val="1209"/>
              <a:buFont typeface="Calibri"/>
              <a:buNone/>
            </a:pPr>
            <a:r>
              <a:rPr lang="en-US" sz="1209" b="1" i="0" u="none" strike="noStrike" cap="none">
                <a:solidFill>
                  <a:srgbClr val="1A1A2E"/>
                </a:solidFill>
                <a:latin typeface="Calibri"/>
                <a:ea typeface="Calibri"/>
                <a:cs typeface="Calibri"/>
                <a:sym typeface="Calibri"/>
              </a:rPr>
              <a:t>Partner Revenue</a:t>
            </a:r>
            <a:endParaRPr sz="1209" b="0" i="0" u="none" strike="noStrike" cap="none">
              <a:solidFill>
                <a:schemeClr val="dk1"/>
              </a:solidFill>
              <a:latin typeface="Calibri"/>
              <a:ea typeface="Calibri"/>
              <a:cs typeface="Calibri"/>
              <a:sym typeface="Calibri"/>
            </a:endParaRPr>
          </a:p>
        </p:txBody>
      </p:sp>
      <p:sp>
        <p:nvSpPr>
          <p:cNvPr id="212" name="Google Shape;212;p8"/>
          <p:cNvSpPr/>
          <p:nvPr/>
        </p:nvSpPr>
        <p:spPr>
          <a:xfrm>
            <a:off x="5358943" y="3397392"/>
            <a:ext cx="2977500" cy="723000"/>
          </a:xfrm>
          <a:prstGeom prst="rect">
            <a:avLst/>
          </a:prstGeom>
          <a:noFill/>
          <a:ln>
            <a:noFill/>
          </a:ln>
        </p:spPr>
        <p:txBody>
          <a:bodyPr spcFirstLastPara="1" wrap="square" lIns="85050" tIns="42525" rIns="85050" bIns="42525" anchor="ctr" anchorCtr="0">
            <a:noAutofit/>
          </a:bodyPr>
          <a:lstStyle/>
          <a:p>
            <a:pPr marL="0" marR="0" lvl="0" indent="0" algn="l" rtl="0">
              <a:lnSpc>
                <a:spcPct val="130000"/>
              </a:lnSpc>
              <a:spcBef>
                <a:spcPts val="0"/>
              </a:spcBef>
              <a:spcAft>
                <a:spcPts val="0"/>
              </a:spcAft>
              <a:buClr>
                <a:srgbClr val="4A4A6A"/>
              </a:buClr>
              <a:buSzPts val="1023"/>
              <a:buFont typeface="Calibri"/>
              <a:buNone/>
            </a:pPr>
            <a:r>
              <a:rPr lang="en-US" sz="1023" b="0" i="0" u="none" strike="noStrike" cap="none">
                <a:solidFill>
                  <a:srgbClr val="4A4A6A"/>
                </a:solidFill>
                <a:latin typeface="Calibri"/>
                <a:ea typeface="Calibri"/>
                <a:cs typeface="Calibri"/>
                <a:sym typeface="Calibri"/>
              </a:rPr>
              <a:t>Revenue sharing and referral fees from banking, insurance, and financial tool partners integrated into the platform.</a:t>
            </a:r>
            <a:endParaRPr sz="1023" b="0" i="0" u="none" strike="noStrike" cap="none">
              <a:solidFill>
                <a:schemeClr val="dk1"/>
              </a:solidFill>
              <a:latin typeface="Calibri"/>
              <a:ea typeface="Calibri"/>
              <a:cs typeface="Calibri"/>
              <a:sym typeface="Calibri"/>
            </a:endParaRPr>
          </a:p>
        </p:txBody>
      </p:sp>
      <p:pic>
        <p:nvPicPr>
          <p:cNvPr id="213" name="Google Shape;213;p8" title="Logo-Gradient-Transparent.png"/>
          <p:cNvPicPr preferRelativeResize="0"/>
          <p:nvPr/>
        </p:nvPicPr>
        <p:blipFill>
          <a:blip r:embed="rId7">
            <a:alphaModFix/>
          </a:blip>
          <a:stretch>
            <a:fillRect/>
          </a:stretch>
        </p:blipFill>
        <p:spPr>
          <a:xfrm>
            <a:off x="8594925" y="4573518"/>
            <a:ext cx="484776" cy="53855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18"/>
        <p:cNvGrpSpPr/>
        <p:nvPr/>
      </p:nvGrpSpPr>
      <p:grpSpPr>
        <a:xfrm>
          <a:off x="0" y="0"/>
          <a:ext cx="0" cy="0"/>
          <a:chOff x="0" y="0"/>
          <a:chExt cx="0" cy="0"/>
        </a:xfrm>
      </p:grpSpPr>
      <p:sp>
        <p:nvSpPr>
          <p:cNvPr id="219" name="Google Shape;219;p9"/>
          <p:cNvSpPr/>
          <p:nvPr/>
        </p:nvSpPr>
        <p:spPr>
          <a:xfrm>
            <a:off x="0" y="0"/>
            <a:ext cx="4572000" cy="164592"/>
          </a:xfrm>
          <a:prstGeom prst="rect">
            <a:avLst/>
          </a:prstGeom>
          <a:solidFill>
            <a:srgbClr val="7B3FA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9"/>
          <p:cNvSpPr/>
          <p:nvPr/>
        </p:nvSpPr>
        <p:spPr>
          <a:xfrm>
            <a:off x="4572000" y="0"/>
            <a:ext cx="4572000" cy="164592"/>
          </a:xfrm>
          <a:prstGeom prst="rect">
            <a:avLst/>
          </a:prstGeom>
          <a:solidFill>
            <a:srgbClr val="C94B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9"/>
          <p:cNvSpPr/>
          <p:nvPr/>
        </p:nvSpPr>
        <p:spPr>
          <a:xfrm>
            <a:off x="835936" y="164600"/>
            <a:ext cx="7641900" cy="467100"/>
          </a:xfrm>
          <a:prstGeom prst="rect">
            <a:avLst/>
          </a:prstGeom>
          <a:noFill/>
          <a:ln>
            <a:noFill/>
          </a:ln>
        </p:spPr>
        <p:txBody>
          <a:bodyPr spcFirstLastPara="1" wrap="square" lIns="84900" tIns="42425" rIns="84900" bIns="42425" anchor="ctr" anchorCtr="0">
            <a:noAutofit/>
          </a:bodyPr>
          <a:lstStyle/>
          <a:p>
            <a:pPr marL="0" marR="0" lvl="0" indent="0" algn="l" rtl="0">
              <a:spcBef>
                <a:spcPts val="0"/>
              </a:spcBef>
              <a:spcAft>
                <a:spcPts val="0"/>
              </a:spcAft>
              <a:buClr>
                <a:srgbClr val="1A1A2E"/>
              </a:buClr>
              <a:buSzPts val="2971"/>
              <a:buFont typeface="Calibri"/>
              <a:buNone/>
            </a:pPr>
            <a:r>
              <a:rPr lang="en-US" sz="2971" b="1" i="0" u="none" strike="noStrike" cap="none">
                <a:solidFill>
                  <a:srgbClr val="1A1A2E"/>
                </a:solidFill>
                <a:latin typeface="Calibri"/>
                <a:ea typeface="Calibri"/>
                <a:cs typeface="Calibri"/>
                <a:sym typeface="Calibri"/>
              </a:rPr>
              <a:t>Use of Proceeds</a:t>
            </a:r>
            <a:endParaRPr sz="2971" b="0" i="0" u="none" strike="noStrike" cap="none">
              <a:solidFill>
                <a:schemeClr val="dk1"/>
              </a:solidFill>
              <a:latin typeface="Calibri"/>
              <a:ea typeface="Calibri"/>
              <a:cs typeface="Calibri"/>
              <a:sym typeface="Calibri"/>
            </a:endParaRPr>
          </a:p>
        </p:txBody>
      </p:sp>
      <p:sp>
        <p:nvSpPr>
          <p:cNvPr id="222" name="Google Shape;222;p9"/>
          <p:cNvSpPr/>
          <p:nvPr/>
        </p:nvSpPr>
        <p:spPr>
          <a:xfrm>
            <a:off x="835936" y="674059"/>
            <a:ext cx="7641900" cy="322800"/>
          </a:xfrm>
          <a:prstGeom prst="rect">
            <a:avLst/>
          </a:prstGeom>
          <a:noFill/>
          <a:ln>
            <a:noFill/>
          </a:ln>
        </p:spPr>
        <p:txBody>
          <a:bodyPr spcFirstLastPara="1" wrap="square" lIns="84900" tIns="42425" rIns="84900" bIns="42425" anchor="ctr" anchorCtr="0">
            <a:noAutofit/>
          </a:bodyPr>
          <a:lstStyle/>
          <a:p>
            <a:pPr marL="0" marR="0" lvl="0" indent="0" algn="l" rtl="0">
              <a:spcBef>
                <a:spcPts val="0"/>
              </a:spcBef>
              <a:spcAft>
                <a:spcPts val="0"/>
              </a:spcAft>
              <a:buClr>
                <a:srgbClr val="4A4A6A"/>
              </a:buClr>
              <a:buSzPts val="1300"/>
              <a:buFont typeface="Calibri"/>
              <a:buNone/>
            </a:pPr>
            <a:r>
              <a:rPr lang="en-US" sz="1300" b="0" i="0" u="none" strike="noStrike" cap="none">
                <a:solidFill>
                  <a:srgbClr val="4A4A6A"/>
                </a:solidFill>
                <a:latin typeface="Calibri"/>
                <a:ea typeface="Calibri"/>
                <a:cs typeface="Calibri"/>
                <a:sym typeface="Calibri"/>
              </a:rPr>
              <a:t>$10M Target Raise — Allocation by Category</a:t>
            </a:r>
            <a:endParaRPr sz="1300" b="0" i="0" u="none" strike="noStrike" cap="none">
              <a:solidFill>
                <a:schemeClr val="dk1"/>
              </a:solidFill>
              <a:latin typeface="Calibri"/>
              <a:ea typeface="Calibri"/>
              <a:cs typeface="Calibri"/>
              <a:sym typeface="Calibri"/>
            </a:endParaRPr>
          </a:p>
        </p:txBody>
      </p:sp>
      <p:graphicFrame>
        <p:nvGraphicFramePr>
          <p:cNvPr id="223" name="Google Shape;223;p9"/>
          <p:cNvGraphicFramePr/>
          <p:nvPr/>
        </p:nvGraphicFramePr>
        <p:xfrm>
          <a:off x="623662" y="1013698"/>
          <a:ext cx="3820800" cy="3226500"/>
        </p:xfrm>
        <a:graphic>
          <a:graphicData uri="http://schemas.openxmlformats.org/drawingml/2006/chart">
            <c:chart xmlns:c="http://schemas.openxmlformats.org/drawingml/2006/chart" xmlns:r="http://schemas.openxmlformats.org/officeDocument/2006/relationships" r:id="rId3"/>
          </a:graphicData>
        </a:graphic>
      </p:graphicFrame>
      <p:sp>
        <p:nvSpPr>
          <p:cNvPr id="224" name="Google Shape;224;p9"/>
          <p:cNvSpPr/>
          <p:nvPr/>
        </p:nvSpPr>
        <p:spPr>
          <a:xfrm>
            <a:off x="4784236" y="910048"/>
            <a:ext cx="3735900" cy="322800"/>
          </a:xfrm>
          <a:prstGeom prst="rect">
            <a:avLst/>
          </a:prstGeom>
          <a:noFill/>
          <a:ln>
            <a:noFill/>
          </a:ln>
        </p:spPr>
        <p:txBody>
          <a:bodyPr spcFirstLastPara="1" wrap="square" lIns="84900" tIns="42425" rIns="84900" bIns="42425" anchor="ctr" anchorCtr="0">
            <a:noAutofit/>
          </a:bodyPr>
          <a:lstStyle/>
          <a:p>
            <a:pPr marL="0" marR="0" lvl="0" indent="0" algn="l" rtl="0">
              <a:spcBef>
                <a:spcPts val="0"/>
              </a:spcBef>
              <a:spcAft>
                <a:spcPts val="0"/>
              </a:spcAft>
              <a:buClr>
                <a:srgbClr val="1A1A2E"/>
              </a:buClr>
              <a:buSzPts val="1300"/>
              <a:buFont typeface="Calibri"/>
              <a:buNone/>
            </a:pPr>
            <a:r>
              <a:rPr lang="en-US" sz="1300" b="1" i="0" u="none" strike="noStrike" cap="none">
                <a:solidFill>
                  <a:srgbClr val="1A1A2E"/>
                </a:solidFill>
                <a:latin typeface="Calibri"/>
                <a:ea typeface="Calibri"/>
                <a:cs typeface="Calibri"/>
                <a:sym typeface="Calibri"/>
              </a:rPr>
              <a:t>$10M Raise Breakdown</a:t>
            </a:r>
            <a:endParaRPr sz="1300" b="0" i="0" u="none" strike="noStrike" cap="none">
              <a:solidFill>
                <a:schemeClr val="dk1"/>
              </a:solidFill>
              <a:latin typeface="Calibri"/>
              <a:ea typeface="Calibri"/>
              <a:cs typeface="Calibri"/>
              <a:sym typeface="Calibri"/>
            </a:endParaRPr>
          </a:p>
        </p:txBody>
      </p:sp>
      <p:sp>
        <p:nvSpPr>
          <p:cNvPr id="225" name="Google Shape;225;p9"/>
          <p:cNvSpPr/>
          <p:nvPr/>
        </p:nvSpPr>
        <p:spPr>
          <a:xfrm>
            <a:off x="4784236" y="1334598"/>
            <a:ext cx="186900" cy="322800"/>
          </a:xfrm>
          <a:prstGeom prst="rect">
            <a:avLst/>
          </a:prstGeom>
          <a:solidFill>
            <a:srgbClr val="1A1A2E"/>
          </a:solidFill>
          <a:ln>
            <a:noFill/>
          </a:ln>
        </p:spPr>
        <p:txBody>
          <a:bodyPr spcFirstLastPara="1" wrap="square" lIns="84900" tIns="84900" rIns="84900" bIns="84900" anchor="ctr" anchorCtr="0">
            <a:noAutofit/>
          </a:bodyPr>
          <a:lstStyle/>
          <a:p>
            <a:pPr marL="0" lvl="0" indent="0" algn="l" rtl="0">
              <a:spcBef>
                <a:spcPts val="0"/>
              </a:spcBef>
              <a:spcAft>
                <a:spcPts val="0"/>
              </a:spcAft>
              <a:buNone/>
            </a:pPr>
            <a:endParaRPr/>
          </a:p>
        </p:txBody>
      </p:sp>
      <p:sp>
        <p:nvSpPr>
          <p:cNvPr id="226" name="Google Shape;226;p9"/>
          <p:cNvSpPr/>
          <p:nvPr/>
        </p:nvSpPr>
        <p:spPr>
          <a:xfrm>
            <a:off x="5055947" y="1334598"/>
            <a:ext cx="2207700" cy="322800"/>
          </a:xfrm>
          <a:prstGeom prst="rect">
            <a:avLst/>
          </a:prstGeom>
          <a:noFill/>
          <a:ln>
            <a:noFill/>
          </a:ln>
        </p:spPr>
        <p:txBody>
          <a:bodyPr spcFirstLastPara="1" wrap="square" lIns="84900" tIns="42425" rIns="84900" bIns="42425" anchor="ctr" anchorCtr="0">
            <a:noAutofit/>
          </a:bodyPr>
          <a:lstStyle/>
          <a:p>
            <a:pPr marL="0" marR="0" lvl="0" indent="0" algn="l" rtl="0">
              <a:spcBef>
                <a:spcPts val="0"/>
              </a:spcBef>
              <a:spcAft>
                <a:spcPts val="0"/>
              </a:spcAft>
              <a:buClr>
                <a:srgbClr val="1A1A2E"/>
              </a:buClr>
              <a:buSzPts val="1114"/>
              <a:buFont typeface="Calibri"/>
              <a:buNone/>
            </a:pPr>
            <a:r>
              <a:rPr lang="en-US" sz="1114" b="0" i="0" u="none" strike="noStrike" cap="none">
                <a:solidFill>
                  <a:srgbClr val="1A1A2E"/>
                </a:solidFill>
                <a:latin typeface="Calibri"/>
                <a:ea typeface="Calibri"/>
                <a:cs typeface="Calibri"/>
                <a:sym typeface="Calibri"/>
              </a:rPr>
              <a:t>Operations &amp; Team</a:t>
            </a:r>
            <a:endParaRPr sz="1114" b="0" i="0" u="none" strike="noStrike" cap="none">
              <a:solidFill>
                <a:schemeClr val="dk1"/>
              </a:solidFill>
              <a:latin typeface="Calibri"/>
              <a:ea typeface="Calibri"/>
              <a:cs typeface="Calibri"/>
              <a:sym typeface="Calibri"/>
            </a:endParaRPr>
          </a:p>
        </p:txBody>
      </p:sp>
      <p:sp>
        <p:nvSpPr>
          <p:cNvPr id="227" name="Google Shape;227;p9"/>
          <p:cNvSpPr/>
          <p:nvPr/>
        </p:nvSpPr>
        <p:spPr>
          <a:xfrm>
            <a:off x="7289072" y="1334598"/>
            <a:ext cx="467100" cy="322800"/>
          </a:xfrm>
          <a:prstGeom prst="rect">
            <a:avLst/>
          </a:prstGeom>
          <a:noFill/>
          <a:ln>
            <a:noFill/>
          </a:ln>
        </p:spPr>
        <p:txBody>
          <a:bodyPr spcFirstLastPara="1" wrap="square" lIns="84900" tIns="42425" rIns="84900" bIns="42425" anchor="ctr" anchorCtr="0">
            <a:noAutofit/>
          </a:bodyPr>
          <a:lstStyle/>
          <a:p>
            <a:pPr marL="0" marR="0" lvl="0" indent="0" algn="ctr" rtl="0">
              <a:spcBef>
                <a:spcPts val="0"/>
              </a:spcBef>
              <a:spcAft>
                <a:spcPts val="0"/>
              </a:spcAft>
              <a:buClr>
                <a:srgbClr val="7B3FA0"/>
              </a:buClr>
              <a:buSzPts val="1114"/>
              <a:buFont typeface="Calibri"/>
              <a:buNone/>
            </a:pPr>
            <a:r>
              <a:rPr lang="en-US" sz="1114" b="1" i="0" u="none" strike="noStrike" cap="none">
                <a:solidFill>
                  <a:srgbClr val="7B3FA0"/>
                </a:solidFill>
                <a:latin typeface="Calibri"/>
                <a:ea typeface="Calibri"/>
                <a:cs typeface="Calibri"/>
                <a:sym typeface="Calibri"/>
              </a:rPr>
              <a:t>33%</a:t>
            </a:r>
            <a:endParaRPr sz="1114" b="0" i="0" u="none" strike="noStrike" cap="none">
              <a:solidFill>
                <a:schemeClr val="dk1"/>
              </a:solidFill>
              <a:latin typeface="Calibri"/>
              <a:ea typeface="Calibri"/>
              <a:cs typeface="Calibri"/>
              <a:sym typeface="Calibri"/>
            </a:endParaRPr>
          </a:p>
        </p:txBody>
      </p:sp>
      <p:sp>
        <p:nvSpPr>
          <p:cNvPr id="228" name="Google Shape;228;p9"/>
          <p:cNvSpPr/>
          <p:nvPr/>
        </p:nvSpPr>
        <p:spPr>
          <a:xfrm>
            <a:off x="7798530" y="1334598"/>
            <a:ext cx="721800" cy="322800"/>
          </a:xfrm>
          <a:prstGeom prst="rect">
            <a:avLst/>
          </a:prstGeom>
          <a:noFill/>
          <a:ln>
            <a:noFill/>
          </a:ln>
        </p:spPr>
        <p:txBody>
          <a:bodyPr spcFirstLastPara="1" wrap="square" lIns="84900" tIns="42425" rIns="84900" bIns="42425" anchor="ctr" anchorCtr="0">
            <a:noAutofit/>
          </a:bodyPr>
          <a:lstStyle/>
          <a:p>
            <a:pPr marL="0" marR="0" lvl="0" indent="0" algn="r" rtl="0">
              <a:spcBef>
                <a:spcPts val="0"/>
              </a:spcBef>
              <a:spcAft>
                <a:spcPts val="0"/>
              </a:spcAft>
              <a:buClr>
                <a:srgbClr val="1A1A2E"/>
              </a:buClr>
              <a:buSzPts val="1114"/>
              <a:buFont typeface="Calibri"/>
              <a:buNone/>
            </a:pPr>
            <a:r>
              <a:rPr lang="en-US" sz="1114" b="1" i="0" u="none" strike="noStrike" cap="none">
                <a:solidFill>
                  <a:srgbClr val="1A1A2E"/>
                </a:solidFill>
                <a:latin typeface="Calibri"/>
                <a:ea typeface="Calibri"/>
                <a:cs typeface="Calibri"/>
                <a:sym typeface="Calibri"/>
              </a:rPr>
              <a:t>$3.3M</a:t>
            </a:r>
            <a:endParaRPr sz="1114" b="0" i="0" u="none" strike="noStrike" cap="none">
              <a:solidFill>
                <a:schemeClr val="dk1"/>
              </a:solidFill>
              <a:latin typeface="Calibri"/>
              <a:ea typeface="Calibri"/>
              <a:cs typeface="Calibri"/>
              <a:sym typeface="Calibri"/>
            </a:endParaRPr>
          </a:p>
        </p:txBody>
      </p:sp>
      <p:sp>
        <p:nvSpPr>
          <p:cNvPr id="229" name="Google Shape;229;p9"/>
          <p:cNvSpPr/>
          <p:nvPr/>
        </p:nvSpPr>
        <p:spPr>
          <a:xfrm>
            <a:off x="4784236" y="1928967"/>
            <a:ext cx="186900" cy="322800"/>
          </a:xfrm>
          <a:prstGeom prst="rect">
            <a:avLst/>
          </a:prstGeom>
          <a:solidFill>
            <a:srgbClr val="7B3FA0"/>
          </a:solidFill>
          <a:ln>
            <a:noFill/>
          </a:ln>
        </p:spPr>
        <p:txBody>
          <a:bodyPr spcFirstLastPara="1" wrap="square" lIns="84900" tIns="84900" rIns="84900" bIns="84900" anchor="ctr" anchorCtr="0">
            <a:noAutofit/>
          </a:bodyPr>
          <a:lstStyle/>
          <a:p>
            <a:pPr marL="0" lvl="0" indent="0" algn="l" rtl="0">
              <a:spcBef>
                <a:spcPts val="0"/>
              </a:spcBef>
              <a:spcAft>
                <a:spcPts val="0"/>
              </a:spcAft>
              <a:buNone/>
            </a:pPr>
            <a:endParaRPr/>
          </a:p>
        </p:txBody>
      </p:sp>
      <p:sp>
        <p:nvSpPr>
          <p:cNvPr id="230" name="Google Shape;230;p9"/>
          <p:cNvSpPr/>
          <p:nvPr/>
        </p:nvSpPr>
        <p:spPr>
          <a:xfrm>
            <a:off x="5055947" y="1928967"/>
            <a:ext cx="2207700" cy="322800"/>
          </a:xfrm>
          <a:prstGeom prst="rect">
            <a:avLst/>
          </a:prstGeom>
          <a:noFill/>
          <a:ln>
            <a:noFill/>
          </a:ln>
        </p:spPr>
        <p:txBody>
          <a:bodyPr spcFirstLastPara="1" wrap="square" lIns="84900" tIns="42425" rIns="84900" bIns="42425" anchor="ctr" anchorCtr="0">
            <a:noAutofit/>
          </a:bodyPr>
          <a:lstStyle/>
          <a:p>
            <a:pPr marL="0" marR="0" lvl="0" indent="0" algn="l" rtl="0">
              <a:spcBef>
                <a:spcPts val="0"/>
              </a:spcBef>
              <a:spcAft>
                <a:spcPts val="0"/>
              </a:spcAft>
              <a:buClr>
                <a:srgbClr val="1A1A2E"/>
              </a:buClr>
              <a:buSzPts val="1114"/>
              <a:buFont typeface="Calibri"/>
              <a:buNone/>
            </a:pPr>
            <a:r>
              <a:rPr lang="en-US" sz="1114" b="0" i="0" u="none" strike="noStrike" cap="none">
                <a:solidFill>
                  <a:srgbClr val="1A1A2E"/>
                </a:solidFill>
                <a:latin typeface="Calibri"/>
                <a:ea typeface="Calibri"/>
                <a:cs typeface="Calibri"/>
                <a:sym typeface="Calibri"/>
              </a:rPr>
              <a:t>Product &amp; Technology</a:t>
            </a:r>
            <a:endParaRPr sz="1114" b="0" i="0" u="none" strike="noStrike" cap="none">
              <a:solidFill>
                <a:schemeClr val="dk1"/>
              </a:solidFill>
              <a:latin typeface="Calibri"/>
              <a:ea typeface="Calibri"/>
              <a:cs typeface="Calibri"/>
              <a:sym typeface="Calibri"/>
            </a:endParaRPr>
          </a:p>
        </p:txBody>
      </p:sp>
      <p:sp>
        <p:nvSpPr>
          <p:cNvPr id="231" name="Google Shape;231;p9"/>
          <p:cNvSpPr/>
          <p:nvPr/>
        </p:nvSpPr>
        <p:spPr>
          <a:xfrm>
            <a:off x="7289072" y="1928967"/>
            <a:ext cx="467100" cy="322800"/>
          </a:xfrm>
          <a:prstGeom prst="rect">
            <a:avLst/>
          </a:prstGeom>
          <a:noFill/>
          <a:ln>
            <a:noFill/>
          </a:ln>
        </p:spPr>
        <p:txBody>
          <a:bodyPr spcFirstLastPara="1" wrap="square" lIns="84900" tIns="42425" rIns="84900" bIns="42425" anchor="ctr" anchorCtr="0">
            <a:noAutofit/>
          </a:bodyPr>
          <a:lstStyle/>
          <a:p>
            <a:pPr marL="0" marR="0" lvl="0" indent="0" algn="ctr" rtl="0">
              <a:spcBef>
                <a:spcPts val="0"/>
              </a:spcBef>
              <a:spcAft>
                <a:spcPts val="0"/>
              </a:spcAft>
              <a:buClr>
                <a:srgbClr val="7B3FA0"/>
              </a:buClr>
              <a:buSzPts val="1114"/>
              <a:buFont typeface="Calibri"/>
              <a:buNone/>
            </a:pPr>
            <a:r>
              <a:rPr lang="en-US" sz="1114" b="1" i="0" u="none" strike="noStrike" cap="none">
                <a:solidFill>
                  <a:srgbClr val="7B3FA0"/>
                </a:solidFill>
                <a:latin typeface="Calibri"/>
                <a:ea typeface="Calibri"/>
                <a:cs typeface="Calibri"/>
                <a:sym typeface="Calibri"/>
              </a:rPr>
              <a:t>28%</a:t>
            </a:r>
            <a:endParaRPr sz="1114" b="0" i="0" u="none" strike="noStrike" cap="none">
              <a:solidFill>
                <a:schemeClr val="dk1"/>
              </a:solidFill>
              <a:latin typeface="Calibri"/>
              <a:ea typeface="Calibri"/>
              <a:cs typeface="Calibri"/>
              <a:sym typeface="Calibri"/>
            </a:endParaRPr>
          </a:p>
        </p:txBody>
      </p:sp>
      <p:sp>
        <p:nvSpPr>
          <p:cNvPr id="232" name="Google Shape;232;p9"/>
          <p:cNvSpPr/>
          <p:nvPr/>
        </p:nvSpPr>
        <p:spPr>
          <a:xfrm>
            <a:off x="7798530" y="1928967"/>
            <a:ext cx="721800" cy="322800"/>
          </a:xfrm>
          <a:prstGeom prst="rect">
            <a:avLst/>
          </a:prstGeom>
          <a:noFill/>
          <a:ln>
            <a:noFill/>
          </a:ln>
        </p:spPr>
        <p:txBody>
          <a:bodyPr spcFirstLastPara="1" wrap="square" lIns="84900" tIns="42425" rIns="84900" bIns="42425" anchor="ctr" anchorCtr="0">
            <a:noAutofit/>
          </a:bodyPr>
          <a:lstStyle/>
          <a:p>
            <a:pPr marL="0" marR="0" lvl="0" indent="0" algn="r" rtl="0">
              <a:spcBef>
                <a:spcPts val="0"/>
              </a:spcBef>
              <a:spcAft>
                <a:spcPts val="0"/>
              </a:spcAft>
              <a:buClr>
                <a:srgbClr val="1A1A2E"/>
              </a:buClr>
              <a:buSzPts val="1114"/>
              <a:buFont typeface="Calibri"/>
              <a:buNone/>
            </a:pPr>
            <a:r>
              <a:rPr lang="en-US" sz="1114" b="1" i="0" u="none" strike="noStrike" cap="none">
                <a:solidFill>
                  <a:srgbClr val="1A1A2E"/>
                </a:solidFill>
                <a:latin typeface="Calibri"/>
                <a:ea typeface="Calibri"/>
                <a:cs typeface="Calibri"/>
                <a:sym typeface="Calibri"/>
              </a:rPr>
              <a:t>$2.8M</a:t>
            </a:r>
            <a:endParaRPr sz="1114" b="0" i="0" u="none" strike="noStrike" cap="none">
              <a:solidFill>
                <a:schemeClr val="dk1"/>
              </a:solidFill>
              <a:latin typeface="Calibri"/>
              <a:ea typeface="Calibri"/>
              <a:cs typeface="Calibri"/>
              <a:sym typeface="Calibri"/>
            </a:endParaRPr>
          </a:p>
        </p:txBody>
      </p:sp>
      <p:sp>
        <p:nvSpPr>
          <p:cNvPr id="233" name="Google Shape;233;p9"/>
          <p:cNvSpPr/>
          <p:nvPr/>
        </p:nvSpPr>
        <p:spPr>
          <a:xfrm>
            <a:off x="4784236" y="2523336"/>
            <a:ext cx="186900" cy="322800"/>
          </a:xfrm>
          <a:prstGeom prst="rect">
            <a:avLst/>
          </a:prstGeom>
          <a:solidFill>
            <a:srgbClr val="C94B7A"/>
          </a:solidFill>
          <a:ln>
            <a:noFill/>
          </a:ln>
        </p:spPr>
        <p:txBody>
          <a:bodyPr spcFirstLastPara="1" wrap="square" lIns="84900" tIns="84900" rIns="84900" bIns="84900" anchor="ctr" anchorCtr="0">
            <a:noAutofit/>
          </a:bodyPr>
          <a:lstStyle/>
          <a:p>
            <a:pPr marL="0" lvl="0" indent="0" algn="l" rtl="0">
              <a:spcBef>
                <a:spcPts val="0"/>
              </a:spcBef>
              <a:spcAft>
                <a:spcPts val="0"/>
              </a:spcAft>
              <a:buNone/>
            </a:pPr>
            <a:endParaRPr/>
          </a:p>
        </p:txBody>
      </p:sp>
      <p:sp>
        <p:nvSpPr>
          <p:cNvPr id="234" name="Google Shape;234;p9"/>
          <p:cNvSpPr/>
          <p:nvPr/>
        </p:nvSpPr>
        <p:spPr>
          <a:xfrm>
            <a:off x="5055947" y="2523336"/>
            <a:ext cx="2207700" cy="322800"/>
          </a:xfrm>
          <a:prstGeom prst="rect">
            <a:avLst/>
          </a:prstGeom>
          <a:noFill/>
          <a:ln>
            <a:noFill/>
          </a:ln>
        </p:spPr>
        <p:txBody>
          <a:bodyPr spcFirstLastPara="1" wrap="square" lIns="84900" tIns="42425" rIns="84900" bIns="42425" anchor="ctr" anchorCtr="0">
            <a:noAutofit/>
          </a:bodyPr>
          <a:lstStyle/>
          <a:p>
            <a:pPr marL="0" marR="0" lvl="0" indent="0" algn="l" rtl="0">
              <a:spcBef>
                <a:spcPts val="0"/>
              </a:spcBef>
              <a:spcAft>
                <a:spcPts val="0"/>
              </a:spcAft>
              <a:buClr>
                <a:srgbClr val="1A1A2E"/>
              </a:buClr>
              <a:buSzPts val="1114"/>
              <a:buFont typeface="Calibri"/>
              <a:buNone/>
            </a:pPr>
            <a:r>
              <a:rPr lang="en-US" sz="1114" b="0" i="0" u="none" strike="noStrike" cap="none">
                <a:solidFill>
                  <a:srgbClr val="1A1A2E"/>
                </a:solidFill>
                <a:latin typeface="Calibri"/>
                <a:ea typeface="Calibri"/>
                <a:cs typeface="Calibri"/>
                <a:sym typeface="Calibri"/>
              </a:rPr>
              <a:t>Marketing &amp; Acquisition</a:t>
            </a:r>
            <a:endParaRPr sz="1114" b="0" i="0" u="none" strike="noStrike" cap="none">
              <a:solidFill>
                <a:schemeClr val="dk1"/>
              </a:solidFill>
              <a:latin typeface="Calibri"/>
              <a:ea typeface="Calibri"/>
              <a:cs typeface="Calibri"/>
              <a:sym typeface="Calibri"/>
            </a:endParaRPr>
          </a:p>
        </p:txBody>
      </p:sp>
      <p:sp>
        <p:nvSpPr>
          <p:cNvPr id="235" name="Google Shape;235;p9"/>
          <p:cNvSpPr/>
          <p:nvPr/>
        </p:nvSpPr>
        <p:spPr>
          <a:xfrm>
            <a:off x="7289072" y="2523336"/>
            <a:ext cx="467100" cy="322800"/>
          </a:xfrm>
          <a:prstGeom prst="rect">
            <a:avLst/>
          </a:prstGeom>
          <a:noFill/>
          <a:ln>
            <a:noFill/>
          </a:ln>
        </p:spPr>
        <p:txBody>
          <a:bodyPr spcFirstLastPara="1" wrap="square" lIns="84900" tIns="42425" rIns="84900" bIns="42425" anchor="ctr" anchorCtr="0">
            <a:noAutofit/>
          </a:bodyPr>
          <a:lstStyle/>
          <a:p>
            <a:pPr marL="0" marR="0" lvl="0" indent="0" algn="ctr" rtl="0">
              <a:spcBef>
                <a:spcPts val="0"/>
              </a:spcBef>
              <a:spcAft>
                <a:spcPts val="0"/>
              </a:spcAft>
              <a:buClr>
                <a:srgbClr val="7B3FA0"/>
              </a:buClr>
              <a:buSzPts val="1114"/>
              <a:buFont typeface="Calibri"/>
              <a:buNone/>
            </a:pPr>
            <a:r>
              <a:rPr lang="en-US" sz="1114" b="1" i="0" u="none" strike="noStrike" cap="none">
                <a:solidFill>
                  <a:srgbClr val="7B3FA0"/>
                </a:solidFill>
                <a:latin typeface="Calibri"/>
                <a:ea typeface="Calibri"/>
                <a:cs typeface="Calibri"/>
                <a:sym typeface="Calibri"/>
              </a:rPr>
              <a:t>22%</a:t>
            </a:r>
            <a:endParaRPr sz="1114" b="0" i="0" u="none" strike="noStrike" cap="none">
              <a:solidFill>
                <a:schemeClr val="dk1"/>
              </a:solidFill>
              <a:latin typeface="Calibri"/>
              <a:ea typeface="Calibri"/>
              <a:cs typeface="Calibri"/>
              <a:sym typeface="Calibri"/>
            </a:endParaRPr>
          </a:p>
        </p:txBody>
      </p:sp>
      <p:sp>
        <p:nvSpPr>
          <p:cNvPr id="236" name="Google Shape;236;p9"/>
          <p:cNvSpPr/>
          <p:nvPr/>
        </p:nvSpPr>
        <p:spPr>
          <a:xfrm>
            <a:off x="7798530" y="2523336"/>
            <a:ext cx="721800" cy="322800"/>
          </a:xfrm>
          <a:prstGeom prst="rect">
            <a:avLst/>
          </a:prstGeom>
          <a:noFill/>
          <a:ln>
            <a:noFill/>
          </a:ln>
        </p:spPr>
        <p:txBody>
          <a:bodyPr spcFirstLastPara="1" wrap="square" lIns="84900" tIns="42425" rIns="84900" bIns="42425" anchor="ctr" anchorCtr="0">
            <a:noAutofit/>
          </a:bodyPr>
          <a:lstStyle/>
          <a:p>
            <a:pPr marL="0" marR="0" lvl="0" indent="0" algn="r" rtl="0">
              <a:spcBef>
                <a:spcPts val="0"/>
              </a:spcBef>
              <a:spcAft>
                <a:spcPts val="0"/>
              </a:spcAft>
              <a:buClr>
                <a:srgbClr val="1A1A2E"/>
              </a:buClr>
              <a:buSzPts val="1114"/>
              <a:buFont typeface="Calibri"/>
              <a:buNone/>
            </a:pPr>
            <a:r>
              <a:rPr lang="en-US" sz="1114" b="1" i="0" u="none" strike="noStrike" cap="none">
                <a:solidFill>
                  <a:srgbClr val="1A1A2E"/>
                </a:solidFill>
                <a:latin typeface="Calibri"/>
                <a:ea typeface="Calibri"/>
                <a:cs typeface="Calibri"/>
                <a:sym typeface="Calibri"/>
              </a:rPr>
              <a:t>$2.2M</a:t>
            </a:r>
            <a:endParaRPr sz="1114" b="0" i="0" u="none" strike="noStrike" cap="none">
              <a:solidFill>
                <a:schemeClr val="dk1"/>
              </a:solidFill>
              <a:latin typeface="Calibri"/>
              <a:ea typeface="Calibri"/>
              <a:cs typeface="Calibri"/>
              <a:sym typeface="Calibri"/>
            </a:endParaRPr>
          </a:p>
        </p:txBody>
      </p:sp>
      <p:sp>
        <p:nvSpPr>
          <p:cNvPr id="237" name="Google Shape;237;p9"/>
          <p:cNvSpPr/>
          <p:nvPr/>
        </p:nvSpPr>
        <p:spPr>
          <a:xfrm>
            <a:off x="4784236" y="3117705"/>
            <a:ext cx="186900" cy="322800"/>
          </a:xfrm>
          <a:prstGeom prst="rect">
            <a:avLst/>
          </a:prstGeom>
          <a:solidFill>
            <a:srgbClr val="A0479A"/>
          </a:solidFill>
          <a:ln>
            <a:noFill/>
          </a:ln>
        </p:spPr>
        <p:txBody>
          <a:bodyPr spcFirstLastPara="1" wrap="square" lIns="84900" tIns="84900" rIns="84900" bIns="84900" anchor="ctr" anchorCtr="0">
            <a:noAutofit/>
          </a:bodyPr>
          <a:lstStyle/>
          <a:p>
            <a:pPr marL="0" lvl="0" indent="0" algn="l" rtl="0">
              <a:spcBef>
                <a:spcPts val="0"/>
              </a:spcBef>
              <a:spcAft>
                <a:spcPts val="0"/>
              </a:spcAft>
              <a:buNone/>
            </a:pPr>
            <a:endParaRPr/>
          </a:p>
        </p:txBody>
      </p:sp>
      <p:sp>
        <p:nvSpPr>
          <p:cNvPr id="238" name="Google Shape;238;p9"/>
          <p:cNvSpPr/>
          <p:nvPr/>
        </p:nvSpPr>
        <p:spPr>
          <a:xfrm>
            <a:off x="5055947" y="3117705"/>
            <a:ext cx="2207700" cy="322800"/>
          </a:xfrm>
          <a:prstGeom prst="rect">
            <a:avLst/>
          </a:prstGeom>
          <a:noFill/>
          <a:ln>
            <a:noFill/>
          </a:ln>
        </p:spPr>
        <p:txBody>
          <a:bodyPr spcFirstLastPara="1" wrap="square" lIns="84900" tIns="42425" rIns="84900" bIns="42425" anchor="ctr" anchorCtr="0">
            <a:noAutofit/>
          </a:bodyPr>
          <a:lstStyle/>
          <a:p>
            <a:pPr marL="0" marR="0" lvl="0" indent="0" algn="l" rtl="0">
              <a:spcBef>
                <a:spcPts val="0"/>
              </a:spcBef>
              <a:spcAft>
                <a:spcPts val="0"/>
              </a:spcAft>
              <a:buClr>
                <a:srgbClr val="1A1A2E"/>
              </a:buClr>
              <a:buSzPts val="1114"/>
              <a:buFont typeface="Calibri"/>
              <a:buNone/>
            </a:pPr>
            <a:r>
              <a:rPr lang="en-US" sz="1114" b="0" i="0" u="none" strike="noStrike" cap="none">
                <a:solidFill>
                  <a:srgbClr val="1A1A2E"/>
                </a:solidFill>
                <a:latin typeface="Calibri"/>
                <a:ea typeface="Calibri"/>
                <a:cs typeface="Calibri"/>
                <a:sym typeface="Calibri"/>
              </a:rPr>
              <a:t>Regulatory &amp; Compliance</a:t>
            </a:r>
            <a:endParaRPr sz="1114" b="0" i="0" u="none" strike="noStrike" cap="none">
              <a:solidFill>
                <a:schemeClr val="dk1"/>
              </a:solidFill>
              <a:latin typeface="Calibri"/>
              <a:ea typeface="Calibri"/>
              <a:cs typeface="Calibri"/>
              <a:sym typeface="Calibri"/>
            </a:endParaRPr>
          </a:p>
        </p:txBody>
      </p:sp>
      <p:sp>
        <p:nvSpPr>
          <p:cNvPr id="239" name="Google Shape;239;p9"/>
          <p:cNvSpPr/>
          <p:nvPr/>
        </p:nvSpPr>
        <p:spPr>
          <a:xfrm>
            <a:off x="7289072" y="3117705"/>
            <a:ext cx="467100" cy="322800"/>
          </a:xfrm>
          <a:prstGeom prst="rect">
            <a:avLst/>
          </a:prstGeom>
          <a:noFill/>
          <a:ln>
            <a:noFill/>
          </a:ln>
        </p:spPr>
        <p:txBody>
          <a:bodyPr spcFirstLastPara="1" wrap="square" lIns="84900" tIns="42425" rIns="84900" bIns="42425" anchor="ctr" anchorCtr="0">
            <a:noAutofit/>
          </a:bodyPr>
          <a:lstStyle/>
          <a:p>
            <a:pPr marL="0" marR="0" lvl="0" indent="0" algn="ctr" rtl="0">
              <a:spcBef>
                <a:spcPts val="0"/>
              </a:spcBef>
              <a:spcAft>
                <a:spcPts val="0"/>
              </a:spcAft>
              <a:buClr>
                <a:srgbClr val="7B3FA0"/>
              </a:buClr>
              <a:buSzPts val="1114"/>
              <a:buFont typeface="Calibri"/>
              <a:buNone/>
            </a:pPr>
            <a:r>
              <a:rPr lang="en-US" sz="1114" b="1" i="0" u="none" strike="noStrike" cap="none">
                <a:solidFill>
                  <a:srgbClr val="7B3FA0"/>
                </a:solidFill>
                <a:latin typeface="Calibri"/>
                <a:ea typeface="Calibri"/>
                <a:cs typeface="Calibri"/>
                <a:sym typeface="Calibri"/>
              </a:rPr>
              <a:t>12%</a:t>
            </a:r>
            <a:endParaRPr sz="1114" b="0" i="0" u="none" strike="noStrike" cap="none">
              <a:solidFill>
                <a:schemeClr val="dk1"/>
              </a:solidFill>
              <a:latin typeface="Calibri"/>
              <a:ea typeface="Calibri"/>
              <a:cs typeface="Calibri"/>
              <a:sym typeface="Calibri"/>
            </a:endParaRPr>
          </a:p>
        </p:txBody>
      </p:sp>
      <p:sp>
        <p:nvSpPr>
          <p:cNvPr id="240" name="Google Shape;240;p9"/>
          <p:cNvSpPr/>
          <p:nvPr/>
        </p:nvSpPr>
        <p:spPr>
          <a:xfrm>
            <a:off x="7798530" y="3117705"/>
            <a:ext cx="721800" cy="322800"/>
          </a:xfrm>
          <a:prstGeom prst="rect">
            <a:avLst/>
          </a:prstGeom>
          <a:noFill/>
          <a:ln>
            <a:noFill/>
          </a:ln>
        </p:spPr>
        <p:txBody>
          <a:bodyPr spcFirstLastPara="1" wrap="square" lIns="84900" tIns="42425" rIns="84900" bIns="42425" anchor="ctr" anchorCtr="0">
            <a:noAutofit/>
          </a:bodyPr>
          <a:lstStyle/>
          <a:p>
            <a:pPr marL="0" marR="0" lvl="0" indent="0" algn="r" rtl="0">
              <a:spcBef>
                <a:spcPts val="0"/>
              </a:spcBef>
              <a:spcAft>
                <a:spcPts val="0"/>
              </a:spcAft>
              <a:buClr>
                <a:srgbClr val="1A1A2E"/>
              </a:buClr>
              <a:buSzPts val="1114"/>
              <a:buFont typeface="Calibri"/>
              <a:buNone/>
            </a:pPr>
            <a:r>
              <a:rPr lang="en-US" sz="1114" b="1" i="0" u="none" strike="noStrike" cap="none">
                <a:solidFill>
                  <a:srgbClr val="1A1A2E"/>
                </a:solidFill>
                <a:latin typeface="Calibri"/>
                <a:ea typeface="Calibri"/>
                <a:cs typeface="Calibri"/>
                <a:sym typeface="Calibri"/>
              </a:rPr>
              <a:t>$1.2M</a:t>
            </a:r>
            <a:endParaRPr sz="1114" b="0" i="0" u="none" strike="noStrike" cap="none">
              <a:solidFill>
                <a:schemeClr val="dk1"/>
              </a:solidFill>
              <a:latin typeface="Calibri"/>
              <a:ea typeface="Calibri"/>
              <a:cs typeface="Calibri"/>
              <a:sym typeface="Calibri"/>
            </a:endParaRPr>
          </a:p>
        </p:txBody>
      </p:sp>
      <p:sp>
        <p:nvSpPr>
          <p:cNvPr id="241" name="Google Shape;241;p9"/>
          <p:cNvSpPr/>
          <p:nvPr/>
        </p:nvSpPr>
        <p:spPr>
          <a:xfrm>
            <a:off x="4784236" y="3712074"/>
            <a:ext cx="186900" cy="322800"/>
          </a:xfrm>
          <a:prstGeom prst="rect">
            <a:avLst/>
          </a:prstGeom>
          <a:solidFill>
            <a:srgbClr val="BBBBDD"/>
          </a:solidFill>
          <a:ln>
            <a:noFill/>
          </a:ln>
        </p:spPr>
        <p:txBody>
          <a:bodyPr spcFirstLastPara="1" wrap="square" lIns="84900" tIns="84900" rIns="84900" bIns="84900" anchor="ctr" anchorCtr="0">
            <a:noAutofit/>
          </a:bodyPr>
          <a:lstStyle/>
          <a:p>
            <a:pPr marL="0" lvl="0" indent="0" algn="l" rtl="0">
              <a:spcBef>
                <a:spcPts val="0"/>
              </a:spcBef>
              <a:spcAft>
                <a:spcPts val="0"/>
              </a:spcAft>
              <a:buNone/>
            </a:pPr>
            <a:endParaRPr/>
          </a:p>
        </p:txBody>
      </p:sp>
      <p:sp>
        <p:nvSpPr>
          <p:cNvPr id="242" name="Google Shape;242;p9"/>
          <p:cNvSpPr/>
          <p:nvPr/>
        </p:nvSpPr>
        <p:spPr>
          <a:xfrm>
            <a:off x="5055947" y="3712074"/>
            <a:ext cx="2207700" cy="322800"/>
          </a:xfrm>
          <a:prstGeom prst="rect">
            <a:avLst/>
          </a:prstGeom>
          <a:noFill/>
          <a:ln>
            <a:noFill/>
          </a:ln>
        </p:spPr>
        <p:txBody>
          <a:bodyPr spcFirstLastPara="1" wrap="square" lIns="84900" tIns="42425" rIns="84900" bIns="42425" anchor="ctr" anchorCtr="0">
            <a:noAutofit/>
          </a:bodyPr>
          <a:lstStyle/>
          <a:p>
            <a:pPr marL="0" marR="0" lvl="0" indent="0" algn="l" rtl="0">
              <a:spcBef>
                <a:spcPts val="0"/>
              </a:spcBef>
              <a:spcAft>
                <a:spcPts val="0"/>
              </a:spcAft>
              <a:buClr>
                <a:srgbClr val="1A1A2E"/>
              </a:buClr>
              <a:buSzPts val="1114"/>
              <a:buFont typeface="Calibri"/>
              <a:buNone/>
            </a:pPr>
            <a:r>
              <a:rPr lang="en-US" sz="1114" b="0" i="0" u="none" strike="noStrike" cap="none">
                <a:solidFill>
                  <a:srgbClr val="1A1A2E"/>
                </a:solidFill>
                <a:latin typeface="Calibri"/>
                <a:ea typeface="Calibri"/>
                <a:cs typeface="Calibri"/>
                <a:sym typeface="Calibri"/>
              </a:rPr>
              <a:t>Working Capital</a:t>
            </a:r>
            <a:endParaRPr sz="1114" b="0" i="0" u="none" strike="noStrike" cap="none">
              <a:solidFill>
                <a:schemeClr val="dk1"/>
              </a:solidFill>
              <a:latin typeface="Calibri"/>
              <a:ea typeface="Calibri"/>
              <a:cs typeface="Calibri"/>
              <a:sym typeface="Calibri"/>
            </a:endParaRPr>
          </a:p>
        </p:txBody>
      </p:sp>
      <p:sp>
        <p:nvSpPr>
          <p:cNvPr id="243" name="Google Shape;243;p9"/>
          <p:cNvSpPr/>
          <p:nvPr/>
        </p:nvSpPr>
        <p:spPr>
          <a:xfrm>
            <a:off x="7289072" y="3712074"/>
            <a:ext cx="467100" cy="322800"/>
          </a:xfrm>
          <a:prstGeom prst="rect">
            <a:avLst/>
          </a:prstGeom>
          <a:noFill/>
          <a:ln>
            <a:noFill/>
          </a:ln>
        </p:spPr>
        <p:txBody>
          <a:bodyPr spcFirstLastPara="1" wrap="square" lIns="84900" tIns="42425" rIns="84900" bIns="42425" anchor="ctr" anchorCtr="0">
            <a:noAutofit/>
          </a:bodyPr>
          <a:lstStyle/>
          <a:p>
            <a:pPr marL="0" marR="0" lvl="0" indent="0" algn="ctr" rtl="0">
              <a:spcBef>
                <a:spcPts val="0"/>
              </a:spcBef>
              <a:spcAft>
                <a:spcPts val="0"/>
              </a:spcAft>
              <a:buClr>
                <a:srgbClr val="7B3FA0"/>
              </a:buClr>
              <a:buSzPts val="1114"/>
              <a:buFont typeface="Calibri"/>
              <a:buNone/>
            </a:pPr>
            <a:r>
              <a:rPr lang="en-US" sz="1114" b="1" i="0" u="none" strike="noStrike" cap="none">
                <a:solidFill>
                  <a:srgbClr val="7B3FA0"/>
                </a:solidFill>
                <a:latin typeface="Calibri"/>
                <a:ea typeface="Calibri"/>
                <a:cs typeface="Calibri"/>
                <a:sym typeface="Calibri"/>
              </a:rPr>
              <a:t>5%</a:t>
            </a:r>
            <a:endParaRPr sz="1114" b="0" i="0" u="none" strike="noStrike" cap="none">
              <a:solidFill>
                <a:schemeClr val="dk1"/>
              </a:solidFill>
              <a:latin typeface="Calibri"/>
              <a:ea typeface="Calibri"/>
              <a:cs typeface="Calibri"/>
              <a:sym typeface="Calibri"/>
            </a:endParaRPr>
          </a:p>
        </p:txBody>
      </p:sp>
      <p:sp>
        <p:nvSpPr>
          <p:cNvPr id="244" name="Google Shape;244;p9"/>
          <p:cNvSpPr/>
          <p:nvPr/>
        </p:nvSpPr>
        <p:spPr>
          <a:xfrm>
            <a:off x="7798530" y="3712074"/>
            <a:ext cx="721800" cy="322800"/>
          </a:xfrm>
          <a:prstGeom prst="rect">
            <a:avLst/>
          </a:prstGeom>
          <a:noFill/>
          <a:ln>
            <a:noFill/>
          </a:ln>
        </p:spPr>
        <p:txBody>
          <a:bodyPr spcFirstLastPara="1" wrap="square" lIns="84900" tIns="42425" rIns="84900" bIns="42425" anchor="ctr" anchorCtr="0">
            <a:noAutofit/>
          </a:bodyPr>
          <a:lstStyle/>
          <a:p>
            <a:pPr marL="0" marR="0" lvl="0" indent="0" algn="r" rtl="0">
              <a:spcBef>
                <a:spcPts val="0"/>
              </a:spcBef>
              <a:spcAft>
                <a:spcPts val="0"/>
              </a:spcAft>
              <a:buClr>
                <a:srgbClr val="1A1A2E"/>
              </a:buClr>
              <a:buSzPts val="1114"/>
              <a:buFont typeface="Calibri"/>
              <a:buNone/>
            </a:pPr>
            <a:r>
              <a:rPr lang="en-US" sz="1114" b="1" i="0" u="none" strike="noStrike" cap="none">
                <a:solidFill>
                  <a:srgbClr val="1A1A2E"/>
                </a:solidFill>
                <a:latin typeface="Calibri"/>
                <a:ea typeface="Calibri"/>
                <a:cs typeface="Calibri"/>
                <a:sym typeface="Calibri"/>
              </a:rPr>
              <a:t>$0.5M</a:t>
            </a:r>
            <a:endParaRPr sz="1114" b="0" i="0" u="none" strike="noStrike" cap="none">
              <a:solidFill>
                <a:schemeClr val="dk1"/>
              </a:solidFill>
              <a:latin typeface="Calibri"/>
              <a:ea typeface="Calibri"/>
              <a:cs typeface="Calibri"/>
              <a:sym typeface="Calibri"/>
            </a:endParaRPr>
          </a:p>
        </p:txBody>
      </p:sp>
      <p:sp>
        <p:nvSpPr>
          <p:cNvPr id="245" name="Google Shape;245;p9"/>
          <p:cNvSpPr/>
          <p:nvPr/>
        </p:nvSpPr>
        <p:spPr>
          <a:xfrm>
            <a:off x="4784236" y="4537459"/>
            <a:ext cx="3693600" cy="8400"/>
          </a:xfrm>
          <a:prstGeom prst="rect">
            <a:avLst/>
          </a:prstGeom>
          <a:solidFill>
            <a:srgbClr val="E8E0F0"/>
          </a:solidFill>
          <a:ln>
            <a:noFill/>
          </a:ln>
        </p:spPr>
        <p:txBody>
          <a:bodyPr spcFirstLastPara="1" wrap="square" lIns="84900" tIns="84900" rIns="84900" bIns="84900" anchor="ctr" anchorCtr="0">
            <a:noAutofit/>
          </a:bodyPr>
          <a:lstStyle/>
          <a:p>
            <a:pPr marL="0" lvl="0" indent="0" algn="l" rtl="0">
              <a:spcBef>
                <a:spcPts val="0"/>
              </a:spcBef>
              <a:spcAft>
                <a:spcPts val="0"/>
              </a:spcAft>
              <a:buNone/>
            </a:pPr>
            <a:endParaRPr/>
          </a:p>
        </p:txBody>
      </p:sp>
      <p:sp>
        <p:nvSpPr>
          <p:cNvPr id="246" name="Google Shape;246;p9"/>
          <p:cNvSpPr/>
          <p:nvPr/>
        </p:nvSpPr>
        <p:spPr>
          <a:xfrm>
            <a:off x="5055947" y="4009259"/>
            <a:ext cx="2207700" cy="297300"/>
          </a:xfrm>
          <a:prstGeom prst="rect">
            <a:avLst/>
          </a:prstGeom>
          <a:noFill/>
          <a:ln>
            <a:noFill/>
          </a:ln>
        </p:spPr>
        <p:txBody>
          <a:bodyPr spcFirstLastPara="1" wrap="square" lIns="84900" tIns="42425" rIns="84900" bIns="42425" anchor="ctr" anchorCtr="0">
            <a:noAutofit/>
          </a:bodyPr>
          <a:lstStyle/>
          <a:p>
            <a:pPr marL="0" marR="0" lvl="0" indent="0" algn="l" rtl="0">
              <a:spcBef>
                <a:spcPts val="0"/>
              </a:spcBef>
              <a:spcAft>
                <a:spcPts val="0"/>
              </a:spcAft>
              <a:buClr>
                <a:srgbClr val="1A1A2E"/>
              </a:buClr>
              <a:buSzPts val="1114"/>
              <a:buFont typeface="Calibri"/>
              <a:buNone/>
            </a:pPr>
            <a:r>
              <a:rPr lang="en-US" sz="1114" b="1" i="0" u="none" strike="noStrike" cap="none">
                <a:solidFill>
                  <a:srgbClr val="1A1A2E"/>
                </a:solidFill>
                <a:latin typeface="Calibri"/>
                <a:ea typeface="Calibri"/>
                <a:cs typeface="Calibri"/>
                <a:sym typeface="Calibri"/>
              </a:rPr>
              <a:t>TOTAL</a:t>
            </a:r>
            <a:endParaRPr sz="1114" b="0" i="0" u="none" strike="noStrike" cap="none">
              <a:solidFill>
                <a:schemeClr val="dk1"/>
              </a:solidFill>
              <a:latin typeface="Calibri"/>
              <a:ea typeface="Calibri"/>
              <a:cs typeface="Calibri"/>
              <a:sym typeface="Calibri"/>
            </a:endParaRPr>
          </a:p>
        </p:txBody>
      </p:sp>
      <p:sp>
        <p:nvSpPr>
          <p:cNvPr id="247" name="Google Shape;247;p9"/>
          <p:cNvSpPr/>
          <p:nvPr/>
        </p:nvSpPr>
        <p:spPr>
          <a:xfrm>
            <a:off x="7204162" y="4009259"/>
            <a:ext cx="636900" cy="297300"/>
          </a:xfrm>
          <a:prstGeom prst="rect">
            <a:avLst/>
          </a:prstGeom>
          <a:noFill/>
          <a:ln>
            <a:noFill/>
          </a:ln>
        </p:spPr>
        <p:txBody>
          <a:bodyPr spcFirstLastPara="1" wrap="square" lIns="84900" tIns="42425" rIns="84900" bIns="42425" anchor="ctr" anchorCtr="0">
            <a:noAutofit/>
          </a:bodyPr>
          <a:lstStyle/>
          <a:p>
            <a:pPr marL="0" marR="0" lvl="0" indent="0" algn="ctr" rtl="0">
              <a:spcBef>
                <a:spcPts val="0"/>
              </a:spcBef>
              <a:spcAft>
                <a:spcPts val="0"/>
              </a:spcAft>
              <a:buClr>
                <a:srgbClr val="7B3FA0"/>
              </a:buClr>
              <a:buSzPts val="1114"/>
              <a:buFont typeface="Calibri"/>
              <a:buNone/>
            </a:pPr>
            <a:r>
              <a:rPr lang="en-US" sz="1114" b="1" i="0" u="none" strike="noStrike" cap="none">
                <a:solidFill>
                  <a:srgbClr val="7B3FA0"/>
                </a:solidFill>
                <a:latin typeface="Calibri"/>
                <a:ea typeface="Calibri"/>
                <a:cs typeface="Calibri"/>
                <a:sym typeface="Calibri"/>
              </a:rPr>
              <a:t>100%</a:t>
            </a:r>
            <a:endParaRPr sz="1114" b="0" i="0" u="none" strike="noStrike" cap="none">
              <a:solidFill>
                <a:schemeClr val="dk1"/>
              </a:solidFill>
              <a:latin typeface="Calibri"/>
              <a:ea typeface="Calibri"/>
              <a:cs typeface="Calibri"/>
              <a:sym typeface="Calibri"/>
            </a:endParaRPr>
          </a:p>
        </p:txBody>
      </p:sp>
      <p:sp>
        <p:nvSpPr>
          <p:cNvPr id="248" name="Google Shape;248;p9"/>
          <p:cNvSpPr/>
          <p:nvPr/>
        </p:nvSpPr>
        <p:spPr>
          <a:xfrm>
            <a:off x="7798530" y="4009259"/>
            <a:ext cx="721800" cy="297300"/>
          </a:xfrm>
          <a:prstGeom prst="rect">
            <a:avLst/>
          </a:prstGeom>
          <a:noFill/>
          <a:ln>
            <a:noFill/>
          </a:ln>
        </p:spPr>
        <p:txBody>
          <a:bodyPr spcFirstLastPara="1" wrap="square" lIns="84900" tIns="42425" rIns="84900" bIns="42425" anchor="ctr" anchorCtr="0">
            <a:noAutofit/>
          </a:bodyPr>
          <a:lstStyle/>
          <a:p>
            <a:pPr marL="0" marR="0" lvl="0" indent="0" algn="r" rtl="0">
              <a:spcBef>
                <a:spcPts val="0"/>
              </a:spcBef>
              <a:spcAft>
                <a:spcPts val="0"/>
              </a:spcAft>
              <a:buClr>
                <a:srgbClr val="1A1A2E"/>
              </a:buClr>
              <a:buSzPts val="1114"/>
              <a:buFont typeface="Calibri"/>
              <a:buNone/>
            </a:pPr>
            <a:r>
              <a:rPr lang="en-US" sz="1114" b="1" i="0" u="none" strike="noStrike" cap="none">
                <a:solidFill>
                  <a:srgbClr val="1A1A2E"/>
                </a:solidFill>
                <a:latin typeface="Calibri"/>
                <a:ea typeface="Calibri"/>
                <a:cs typeface="Calibri"/>
                <a:sym typeface="Calibri"/>
              </a:rPr>
              <a:t>$10M</a:t>
            </a:r>
            <a:endParaRPr sz="1114" b="0" i="0" u="none" strike="noStrike" cap="none">
              <a:solidFill>
                <a:schemeClr val="dk1"/>
              </a:solidFill>
              <a:latin typeface="Calibri"/>
              <a:ea typeface="Calibri"/>
              <a:cs typeface="Calibri"/>
              <a:sym typeface="Calibri"/>
            </a:endParaRPr>
          </a:p>
        </p:txBody>
      </p:sp>
      <p:pic>
        <p:nvPicPr>
          <p:cNvPr id="249" name="Google Shape;249;p9" title="Logo-Gradient-Transparent.png"/>
          <p:cNvPicPr preferRelativeResize="0"/>
          <p:nvPr/>
        </p:nvPicPr>
        <p:blipFill>
          <a:blip r:embed="rId4">
            <a:alphaModFix/>
          </a:blip>
          <a:stretch>
            <a:fillRect/>
          </a:stretch>
        </p:blipFill>
        <p:spPr>
          <a:xfrm>
            <a:off x="8594925" y="4573518"/>
            <a:ext cx="484776" cy="53855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1433</Words>
  <Application>Microsoft Office PowerPoint</Application>
  <PresentationFormat>On-screen Show (16:9)</PresentationFormat>
  <Paragraphs>254</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Vadera Capital Corporation</dc:creator>
  <cp:lastModifiedBy>ricky nkansah</cp:lastModifiedBy>
  <cp:revision>3</cp:revision>
  <dcterms:created xsi:type="dcterms:W3CDTF">2026-03-26T17:55:19Z</dcterms:created>
  <dcterms:modified xsi:type="dcterms:W3CDTF">2026-04-01T04:27:59Z</dcterms:modified>
</cp:coreProperties>
</file>